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69" r:id="rId3"/>
    <p:sldId id="257" r:id="rId4"/>
    <p:sldId id="258" r:id="rId5"/>
    <p:sldId id="284" r:id="rId6"/>
    <p:sldId id="285" r:id="rId7"/>
    <p:sldId id="271" r:id="rId8"/>
    <p:sldId id="270" r:id="rId9"/>
    <p:sldId id="268" r:id="rId10"/>
    <p:sldId id="272" r:id="rId11"/>
    <p:sldId id="273" r:id="rId12"/>
    <p:sldId id="274" r:id="rId13"/>
    <p:sldId id="275" r:id="rId14"/>
    <p:sldId id="260" r:id="rId15"/>
    <p:sldId id="261" r:id="rId16"/>
    <p:sldId id="276" r:id="rId17"/>
    <p:sldId id="277" r:id="rId18"/>
    <p:sldId id="278" r:id="rId19"/>
    <p:sldId id="279" r:id="rId20"/>
    <p:sldId id="280" r:id="rId21"/>
    <p:sldId id="281" r:id="rId22"/>
    <p:sldId id="283" r:id="rId23"/>
    <p:sldId id="28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766D"/>
    <a:srgbClr val="06BFC4"/>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747"/>
    <p:restoredTop sz="75869" autoAdjust="0"/>
  </p:normalViewPr>
  <p:slideViewPr>
    <p:cSldViewPr snapToGrid="0" showGuides="1">
      <p:cViewPr varScale="1">
        <p:scale>
          <a:sx n="125" d="100"/>
          <a:sy n="125" d="100"/>
        </p:scale>
        <p:origin x="1864" y="1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jpeg>
</file>

<file path=ppt/media/image13.png>
</file>

<file path=ppt/media/image14.jpeg>
</file>

<file path=ppt/media/image15.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14420241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4103864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26675926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13</a:t>
            </a:fld>
            <a:endParaRPr lang="en-US"/>
          </a:p>
        </p:txBody>
      </p:sp>
    </p:spTree>
    <p:extLst>
      <p:ext uri="{BB962C8B-B14F-4D97-AF65-F5344CB8AC3E}">
        <p14:creationId xmlns:p14="http://schemas.microsoft.com/office/powerpoint/2010/main" val="22552476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14</a:t>
            </a:fld>
            <a:endParaRPr lang="en-US"/>
          </a:p>
        </p:txBody>
      </p:sp>
    </p:spTree>
    <p:extLst>
      <p:ext uri="{BB962C8B-B14F-4D97-AF65-F5344CB8AC3E}">
        <p14:creationId xmlns:p14="http://schemas.microsoft.com/office/powerpoint/2010/main" val="37772646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15</a:t>
            </a:fld>
            <a:endParaRPr lang="en-US"/>
          </a:p>
        </p:txBody>
      </p:sp>
    </p:spTree>
    <p:extLst>
      <p:ext uri="{BB962C8B-B14F-4D97-AF65-F5344CB8AC3E}">
        <p14:creationId xmlns:p14="http://schemas.microsoft.com/office/powerpoint/2010/main" val="23807537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16</a:t>
            </a:fld>
            <a:endParaRPr lang="en-US"/>
          </a:p>
        </p:txBody>
      </p:sp>
    </p:spTree>
    <p:extLst>
      <p:ext uri="{BB962C8B-B14F-4D97-AF65-F5344CB8AC3E}">
        <p14:creationId xmlns:p14="http://schemas.microsoft.com/office/powerpoint/2010/main" val="10970775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17</a:t>
            </a:fld>
            <a:endParaRPr lang="en-US"/>
          </a:p>
        </p:txBody>
      </p:sp>
    </p:spTree>
    <p:extLst>
      <p:ext uri="{BB962C8B-B14F-4D97-AF65-F5344CB8AC3E}">
        <p14:creationId xmlns:p14="http://schemas.microsoft.com/office/powerpoint/2010/main" val="2240216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18</a:t>
            </a:fld>
            <a:endParaRPr lang="en-US"/>
          </a:p>
        </p:txBody>
      </p:sp>
    </p:spTree>
    <p:extLst>
      <p:ext uri="{BB962C8B-B14F-4D97-AF65-F5344CB8AC3E}">
        <p14:creationId xmlns:p14="http://schemas.microsoft.com/office/powerpoint/2010/main" val="23931745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19</a:t>
            </a:fld>
            <a:endParaRPr lang="en-US"/>
          </a:p>
        </p:txBody>
      </p:sp>
    </p:spTree>
    <p:extLst>
      <p:ext uri="{BB962C8B-B14F-4D97-AF65-F5344CB8AC3E}">
        <p14:creationId xmlns:p14="http://schemas.microsoft.com/office/powerpoint/2010/main" val="2887533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41914877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20</a:t>
            </a:fld>
            <a:endParaRPr lang="en-US"/>
          </a:p>
        </p:txBody>
      </p:sp>
    </p:spTree>
    <p:extLst>
      <p:ext uri="{BB962C8B-B14F-4D97-AF65-F5344CB8AC3E}">
        <p14:creationId xmlns:p14="http://schemas.microsoft.com/office/powerpoint/2010/main" val="36659539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381000" y="685800"/>
            <a:ext cx="6096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dirty="0">
                <a:latin typeface="Arial" pitchFamily="34" charset="0"/>
                <a:ea typeface="Arial" pitchFamily="34" charset="0"/>
              </a:rPr>
              <a:t>Fig. 1. </a:t>
            </a:r>
            <a:r>
              <a:rPr lang="en-US" altLang="en-US" dirty="0">
                <a:latin typeface="Arial" pitchFamily="34" charset="0"/>
                <a:ea typeface="Arial" pitchFamily="34" charset="0"/>
              </a:rPr>
              <a:t>An overview of the core algorithm of CATT. (A) Candidate CDR3 detection. All reads were aligned to V and J reference genes to screen candidate (brown) reads for micro-assembly. Potential CDR3 sequences were reconstructed by de Bruijn graph-based greedy algorithm. (B) Error correction. The motif criteria from IMGT project were used to identify putative CDR3 sequences in directly found and assembled CDR3 sequences. CATT eliminates the erroneous CDR3 sequences using a data-driven transition-probability learning algorithms, which retrieves the probability of erroneous CDR3s from the observed CDR3 distribution and merges erroneous sequences (red) according to transition rates based on frequency and Hamming distance between the root and leaf sequences in the same subgroup. (C) Annotation and confidence assessment. After error correction, CATT uses a Bayes classification algorithm to assess the reliability of CDR3 sequences (differ from other protein-coding genes)
</a:t>
            </a:r>
          </a:p>
          <a:p>
            <a:pPr marL="0" lvl="0" indent="0"/>
            <a:r>
              <a:rPr lang="en-US" b="0" i="0" u="none" strike="noStrike" dirty="0">
                <a:solidFill>
                  <a:srgbClr val="2A2A2A"/>
                </a:solidFill>
                <a:effectLst/>
                <a:latin typeface="Merriweather" pitchFamily="2" charset="77"/>
              </a:rPr>
              <a:t>Briefly, CATT detects CDR3 sequences using reads aligned to the loci of known TCRs and </a:t>
            </a:r>
            <a:r>
              <a:rPr lang="en-US" b="0" i="1" u="none" strike="noStrike" dirty="0">
                <a:solidFill>
                  <a:srgbClr val="2A2A2A"/>
                </a:solidFill>
                <a:effectLst/>
                <a:latin typeface="Merriweather" pitchFamily="2" charset="77"/>
              </a:rPr>
              <a:t>de novo</a:t>
            </a:r>
            <a:r>
              <a:rPr lang="en-US" b="0" i="0" u="none" strike="noStrike" dirty="0">
                <a:solidFill>
                  <a:srgbClr val="2A2A2A"/>
                </a:solidFill>
                <a:effectLst/>
                <a:latin typeface="Merriweather" pitchFamily="2" charset="77"/>
              </a:rPr>
              <a:t> reassembling these reads using a greedy feasible flow algorithm. Reads both mapped to the V and J genes from IMGT (</a:t>
            </a:r>
            <a:r>
              <a:rPr lang="en-US" b="0" i="0" u="none" strike="noStrike" dirty="0" err="1">
                <a:solidFill>
                  <a:srgbClr val="006FB7"/>
                </a:solidFill>
                <a:effectLst/>
                <a:latin typeface="Merriweather" pitchFamily="2" charset="77"/>
              </a:rPr>
              <a:t>Lefranc</a:t>
            </a:r>
            <a:r>
              <a:rPr lang="en-US" b="0" i="0" u="none" strike="noStrike" dirty="0">
                <a:solidFill>
                  <a:srgbClr val="006FB7"/>
                </a:solidFill>
                <a:effectLst/>
                <a:latin typeface="Merriweather" pitchFamily="2" charset="77"/>
              </a:rPr>
              <a:t> </a:t>
            </a:r>
            <a:r>
              <a:rPr lang="en-US" b="0" i="1" u="none" strike="noStrike" dirty="0">
                <a:solidFill>
                  <a:srgbClr val="006FB7"/>
                </a:solidFill>
                <a:effectLst/>
                <a:latin typeface="inherit"/>
              </a:rPr>
              <a:t>et al.</a:t>
            </a:r>
            <a:r>
              <a:rPr lang="en-US" b="0" i="0" u="none" strike="noStrike" dirty="0">
                <a:solidFill>
                  <a:srgbClr val="006FB7"/>
                </a:solidFill>
                <a:effectLst/>
                <a:latin typeface="Merriweather" pitchFamily="2" charset="77"/>
              </a:rPr>
              <a:t>, 2015</a:t>
            </a:r>
            <a:r>
              <a:rPr lang="en-US" b="0" i="0" u="none" strike="noStrike" dirty="0">
                <a:solidFill>
                  <a:srgbClr val="2A2A2A"/>
                </a:solidFill>
                <a:effectLst/>
                <a:latin typeface="Merriweather" pitchFamily="2" charset="77"/>
              </a:rPr>
              <a:t>) were considered as candidate CDR3-containing sequences; whereas reads partially mapped to the V or J genes were used for assembly. After assembling, CATT used the motif pattern of known CDR3s from the IMGT resource to measure whether the candidate and assembled CDR3 sequences were putative CDR3s. Next, CATT merged ultra-low-frequency putative CDR3 sequences with the high-frequency ones using a data-driven model. Finally, CATT assessed the confidence of putative CDR3 sequences using a supervised Bayesian classification method. An overview of CATT is shown in </a:t>
            </a:r>
            <a:r>
              <a:rPr lang="en-US" b="0" i="0" u="none" strike="noStrike" dirty="0">
                <a:solidFill>
                  <a:srgbClr val="006FB7"/>
                </a:solidFill>
                <a:effectLst/>
                <a:latin typeface="Merriweather" pitchFamily="2" charset="77"/>
              </a:rPr>
              <a:t>Figure 1</a:t>
            </a:r>
            <a:r>
              <a:rPr lang="en-US" b="0" i="0" u="none" strike="noStrike" dirty="0">
                <a:solidFill>
                  <a:srgbClr val="2A2A2A"/>
                </a:solidFill>
                <a:effectLst/>
                <a:latin typeface="Merriweather" pitchFamily="2" charset="77"/>
              </a:rPr>
              <a:t> and the details of the algorithm and procedures are described below.</a:t>
            </a:r>
            <a:r>
              <a:rPr lang="en-US" altLang="en-US" dirty="0">
                <a:latin typeface="Arial" pitchFamily="34" charset="0"/>
                <a:ea typeface="Arial" pitchFamily="34" charset="0"/>
              </a:rPr>
              <a:t>
</a:t>
            </a:r>
          </a:p>
          <a:p>
            <a:pPr marL="0" lvl="0" indent="0"/>
            <a:r>
              <a:rPr lang="en-US" altLang="en-US" dirty="0">
                <a:latin typeface="Arial" pitchFamily="34" charset="0"/>
                <a:ea typeface="Arial" pitchFamily="34" charset="0"/>
              </a:rPr>
              <a:t>Unless provided in the caption above, the following copyright applies to the content of this slide: © The Author(s) 2020. Published by Oxford University Press. All rights reserved. For permissions, please e-mail: </a:t>
            </a:r>
            <a:r>
              <a:rPr lang="en-US" altLang="en-US" dirty="0" err="1">
                <a:latin typeface="Arial" pitchFamily="34" charset="0"/>
                <a:ea typeface="Arial" pitchFamily="34" charset="0"/>
              </a:rPr>
              <a:t>journals.permissions@oup.comThis</a:t>
            </a:r>
            <a:r>
              <a:rPr lang="en-US" altLang="en-US" dirty="0">
                <a:latin typeface="Arial" pitchFamily="34" charset="0"/>
                <a:ea typeface="Arial" pitchFamily="34" charset="0"/>
              </a:rPr>
              <a:t> article is published and distributed under the terms of the Oxford University Press, Standard Journals Publication Model (https://</a:t>
            </a:r>
            <a:r>
              <a:rPr lang="en-US" altLang="en-US" dirty="0" err="1">
                <a:latin typeface="Arial" pitchFamily="34" charset="0"/>
                <a:ea typeface="Arial" pitchFamily="34" charset="0"/>
              </a:rPr>
              <a:t>academic.oup.com</a:t>
            </a:r>
            <a:r>
              <a:rPr lang="en-US" altLang="en-US" dirty="0">
                <a:latin typeface="Arial" pitchFamily="34" charset="0"/>
                <a:ea typeface="Arial" pitchFamily="34" charset="0"/>
              </a:rPr>
              <a:t>/journals/pages/</a:t>
            </a:r>
            <a:r>
              <a:rPr lang="en-US" altLang="en-US" dirty="0" err="1">
                <a:latin typeface="Arial" pitchFamily="34" charset="0"/>
                <a:ea typeface="Arial" pitchFamily="34" charset="0"/>
              </a:rPr>
              <a:t>open_access</a:t>
            </a:r>
            <a:r>
              <a:rPr lang="en-US" altLang="en-US" dirty="0">
                <a:latin typeface="Arial" pitchFamily="34" charset="0"/>
                <a:ea typeface="Arial" pitchFamily="34" charset="0"/>
              </a:rPr>
              <a:t>/</a:t>
            </a:r>
            <a:r>
              <a:rPr lang="en-US" altLang="en-US" dirty="0" err="1">
                <a:latin typeface="Arial" pitchFamily="34" charset="0"/>
                <a:ea typeface="Arial" pitchFamily="34" charset="0"/>
              </a:rPr>
              <a:t>funder_policies</a:t>
            </a:r>
            <a:r>
              <a:rPr lang="en-US" altLang="en-US" dirty="0">
                <a:latin typeface="Arial" pitchFamily="34" charset="0"/>
                <a:ea typeface="Arial" pitchFamily="34" charset="0"/>
              </a:rPr>
              <a:t>/chorus/</a:t>
            </a:r>
            <a:r>
              <a:rPr lang="en-US" altLang="en-US" dirty="0" err="1">
                <a:latin typeface="Arial" pitchFamily="34" charset="0"/>
                <a:ea typeface="Arial" pitchFamily="34" charset="0"/>
              </a:rPr>
              <a:t>standard_publication_model</a:t>
            </a:r>
            <a:r>
              <a:rPr lang="en-US" altLang="en-US" dirty="0">
                <a:latin typeface="Arial" pitchFamily="34" charset="0"/>
                <a:ea typeface="Arial" pitchFamily="34" charset="0"/>
              </a:rPr>
              <a:t>)</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62C481CA-7485-4BC5-AD05-84003C2B6D8E}" type="slidenum">
              <a:rPr lang="en-US" altLang="en-US" sz="1200"/>
              <a:t>21</a:t>
            </a:fld>
            <a:endParaRPr lang="en-US" altLang="en-US" sz="12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22</a:t>
            </a:fld>
            <a:endParaRPr lang="en-US"/>
          </a:p>
        </p:txBody>
      </p:sp>
    </p:spTree>
    <p:extLst>
      <p:ext uri="{BB962C8B-B14F-4D97-AF65-F5344CB8AC3E}">
        <p14:creationId xmlns:p14="http://schemas.microsoft.com/office/powerpoint/2010/main" val="1612001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rgbClr val="569CD6"/>
                </a:solidFill>
                <a:effectLst/>
                <a:latin typeface="Menlo" panose="020B0609030804020204" pitchFamily="49" charset="0"/>
              </a:rPr>
              <a:t>## Discussion</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TCRseq</a:t>
            </a:r>
            <a:r>
              <a:rPr lang="en-US" b="0" dirty="0">
                <a:solidFill>
                  <a:srgbClr val="CCCCCC"/>
                </a:solidFill>
                <a:effectLst/>
                <a:latin typeface="Menlo" panose="020B0609030804020204" pitchFamily="49" charset="0"/>
              </a:rPr>
              <a:t> costs more than </a:t>
            </a:r>
            <a:r>
              <a:rPr lang="en-US" b="0" dirty="0" err="1">
                <a:solidFill>
                  <a:srgbClr val="CCCCCC"/>
                </a:solidFill>
                <a:effectLst/>
                <a:latin typeface="Menlo" panose="020B0609030804020204" pitchFamily="49" charset="0"/>
              </a:rPr>
              <a:t>RNAseq</a:t>
            </a:r>
            <a:r>
              <a:rPr lang="en-US" b="0" dirty="0">
                <a:solidFill>
                  <a:srgbClr val="CCCCCC"/>
                </a:solidFill>
                <a:effectLst/>
                <a:latin typeface="Menlo" panose="020B0609030804020204" pitchFamily="49" charset="0"/>
              </a:rPr>
              <a:t>?</a:t>
            </a:r>
          </a:p>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23</a:t>
            </a:fld>
            <a:endParaRPr lang="en-US"/>
          </a:p>
        </p:txBody>
      </p:sp>
    </p:spTree>
    <p:extLst>
      <p:ext uri="{BB962C8B-B14F-4D97-AF65-F5344CB8AC3E}">
        <p14:creationId xmlns:p14="http://schemas.microsoft.com/office/powerpoint/2010/main" val="11608166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10138393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28984205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Define samples with Shannon diversity index (SDI, E</a:t>
            </a:r>
            <a:r>
              <a:rPr lang="en-US" baseline="-25000" dirty="0"/>
              <a:t>H</a:t>
            </a:r>
            <a:r>
              <a:rPr lang="en-US" dirty="0"/>
              <a:t>) &lt; 2 as low SDI, SDI =&gt; 2 as high SDI</a:t>
            </a:r>
          </a:p>
        </p:txBody>
      </p:sp>
      <p:sp>
        <p:nvSpPr>
          <p:cNvPr id="4" name="Slide Number Placeholder 3"/>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2091741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270124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CATT and TRUST4 perform better than </a:t>
            </a:r>
            <a:r>
              <a:rPr lang="en-US" dirty="0" err="1"/>
              <a:t>MiXCR</a:t>
            </a:r>
            <a:r>
              <a:rPr lang="en-US" dirty="0"/>
              <a:t> in T cell poor high SDI samples</a:t>
            </a:r>
          </a:p>
        </p:txBody>
      </p:sp>
      <p:sp>
        <p:nvSpPr>
          <p:cNvPr id="4" name="Slide Number Placeholder 3"/>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4065342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Area plots show proportion of TCR clonotypes captured by method based on clonotype frequencies</a:t>
            </a:r>
          </a:p>
          <a:p>
            <a:endParaRPr lang="en-US" dirty="0"/>
          </a:p>
          <a:p>
            <a:r>
              <a:rPr lang="en-US" dirty="0"/>
              <a:t>i.e. better </a:t>
            </a:r>
            <a:r>
              <a:rPr lang="en-US" dirty="0" err="1"/>
              <a:t>RNAseq</a:t>
            </a:r>
            <a:r>
              <a:rPr lang="en-US" dirty="0"/>
              <a:t> method for non-poor/high SDI due to ability to capture all clonotypes with rarer frequencies</a:t>
            </a:r>
          </a:p>
          <a:p>
            <a:endParaRPr lang="en-US" dirty="0"/>
          </a:p>
          <a:p>
            <a:r>
              <a:rPr lang="en-US" dirty="0"/>
              <a:t>Capturing ability based on sum of </a:t>
            </a:r>
            <a:r>
              <a:rPr lang="en-US" dirty="0" err="1"/>
              <a:t>TCRseq</a:t>
            </a:r>
            <a:r>
              <a:rPr lang="en-US" dirty="0"/>
              <a:t> confirmed TCR beta clonotypes captured in </a:t>
            </a:r>
            <a:r>
              <a:rPr lang="en-US" dirty="0" err="1"/>
              <a:t>RNAseq</a:t>
            </a:r>
            <a:r>
              <a:rPr lang="en-US" dirty="0"/>
              <a:t> methods</a:t>
            </a:r>
          </a:p>
          <a:p>
            <a:endParaRPr lang="en-US" dirty="0"/>
          </a:p>
          <a:p>
            <a:r>
              <a:rPr lang="en-US" b="0" dirty="0">
                <a:solidFill>
                  <a:srgbClr val="CCCCCC"/>
                </a:solidFill>
                <a:effectLst/>
                <a:latin typeface="Menlo" panose="020B0609030804020204" pitchFamily="49" charset="0"/>
              </a:rPr>
              <a:t>Samples with no clonotype at given </a:t>
            </a:r>
            <a:r>
              <a:rPr lang="en-US" b="0" dirty="0" err="1">
                <a:solidFill>
                  <a:srgbClr val="CCCCCC"/>
                </a:solidFill>
                <a:effectLst/>
                <a:latin typeface="Menlo" panose="020B0609030804020204" pitchFamily="49" charset="0"/>
              </a:rPr>
              <a:t>freq</a:t>
            </a:r>
            <a:r>
              <a:rPr lang="en-US" b="0" dirty="0">
                <a:solidFill>
                  <a:srgbClr val="CCCCCC"/>
                </a:solidFill>
                <a:effectLst/>
                <a:latin typeface="Menlo" panose="020B0609030804020204" pitchFamily="49" charset="0"/>
              </a:rPr>
              <a:t> are excluded</a:t>
            </a:r>
          </a:p>
          <a:p>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RNAseq</a:t>
            </a:r>
            <a:r>
              <a:rPr lang="en-US" dirty="0"/>
              <a:t> methods capture ~93% of clonotypes in T cell rich low SDI samples, ~76% in T cell poor low SDI samples (average capture %s)</a:t>
            </a:r>
          </a:p>
        </p:txBody>
      </p:sp>
      <p:sp>
        <p:nvSpPr>
          <p:cNvPr id="4" name="Slide Number Placeholder 3"/>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8955059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Lower error between </a:t>
            </a:r>
            <a:r>
              <a:rPr lang="en-US" dirty="0" err="1"/>
              <a:t>RNAseq</a:t>
            </a:r>
            <a:r>
              <a:rPr lang="en-US" dirty="0"/>
              <a:t> and </a:t>
            </a:r>
            <a:r>
              <a:rPr lang="en-US" dirty="0" err="1"/>
              <a:t>TCRseq</a:t>
            </a:r>
            <a:r>
              <a:rPr lang="en-US" dirty="0"/>
              <a:t> based diversity estimates in SDI low tissue</a:t>
            </a:r>
          </a:p>
          <a:p>
            <a:endParaRPr lang="en-US" dirty="0"/>
          </a:p>
          <a:p>
            <a:r>
              <a:rPr lang="en-US" dirty="0"/>
              <a:t>Also looked at clonality to take number of clonotypes into account (SDI doesn’t take this into account)</a:t>
            </a:r>
          </a:p>
        </p:txBody>
      </p:sp>
      <p:sp>
        <p:nvSpPr>
          <p:cNvPr id="4" name="Slide Number Placeholder 3"/>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2739224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1/3/24</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1/3/24</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1/3/24</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1/3/24</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1/3/24</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1/3/24</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1/3/24</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1/3/24</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1/3/24</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1/3/24</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1/3/24</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1/3/24</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www.imgt.org/vquest/refseqh.html#V-D-J-C-sets"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oi.org/10.1093/bioinformatics/btaa432"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a:xfrm>
            <a:off x="228595" y="1546908"/>
            <a:ext cx="4120239" cy="2387600"/>
          </a:xfrm>
        </p:spPr>
        <p:txBody>
          <a:bodyPr>
            <a:normAutofit/>
          </a:bodyPr>
          <a:lstStyle/>
          <a:p>
            <a:r>
              <a:rPr lang="en-US" sz="4400" dirty="0"/>
              <a:t>Journal club</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a:xfrm>
            <a:off x="228595" y="4026583"/>
            <a:ext cx="4120239" cy="1655762"/>
          </a:xfrm>
        </p:spPr>
        <p:txBody>
          <a:bodyPr/>
          <a:lstStyle/>
          <a:p>
            <a:r>
              <a:rPr lang="en-US" dirty="0"/>
              <a:t>1-9-2024</a:t>
            </a:r>
          </a:p>
          <a:p>
            <a:r>
              <a:rPr lang="en-US" dirty="0"/>
              <a:t>Ty Bottorff</a:t>
            </a:r>
          </a:p>
        </p:txBody>
      </p:sp>
      <p:pic>
        <p:nvPicPr>
          <p:cNvPr id="5" name="Picture 4">
            <a:extLst>
              <a:ext uri="{FF2B5EF4-FFF2-40B4-BE49-F238E27FC236}">
                <a16:creationId xmlns:a16="http://schemas.microsoft.com/office/drawing/2014/main" id="{6F58F254-8DB8-F5EC-90C3-425E91DC2AF7}"/>
              </a:ext>
            </a:extLst>
          </p:cNvPr>
          <p:cNvPicPr>
            <a:picLocks noChangeAspect="1"/>
          </p:cNvPicPr>
          <p:nvPr/>
        </p:nvPicPr>
        <p:blipFill>
          <a:blip r:embed="rId3"/>
          <a:stretch>
            <a:fillRect/>
          </a:stretch>
        </p:blipFill>
        <p:spPr>
          <a:xfrm>
            <a:off x="4419600" y="513053"/>
            <a:ext cx="7772400" cy="5831894"/>
          </a:xfrm>
          <a:prstGeom prst="rect">
            <a:avLst/>
          </a:prstGeom>
        </p:spPr>
      </p:pic>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Great correlation between </a:t>
            </a:r>
            <a:r>
              <a:rPr lang="en-US" dirty="0" err="1"/>
              <a:t>RNAseq</a:t>
            </a:r>
            <a:r>
              <a:rPr lang="en-US" dirty="0"/>
              <a:t> &amp; </a:t>
            </a:r>
            <a:r>
              <a:rPr lang="en-US" dirty="0" err="1"/>
              <a:t>TCRseq</a:t>
            </a:r>
            <a:r>
              <a:rPr lang="en-US" dirty="0"/>
              <a:t> based clonotype frequencies in T cell rich low SDI samples</a:t>
            </a:r>
          </a:p>
        </p:txBody>
      </p:sp>
      <p:pic>
        <p:nvPicPr>
          <p:cNvPr id="5" name="Picture 4">
            <a:extLst>
              <a:ext uri="{FF2B5EF4-FFF2-40B4-BE49-F238E27FC236}">
                <a16:creationId xmlns:a16="http://schemas.microsoft.com/office/drawing/2014/main" id="{2D0C3439-2F50-1C95-B99E-3BB940F2C1C9}"/>
              </a:ext>
            </a:extLst>
          </p:cNvPr>
          <p:cNvPicPr>
            <a:picLocks noChangeAspect="1"/>
          </p:cNvPicPr>
          <p:nvPr/>
        </p:nvPicPr>
        <p:blipFill>
          <a:blip r:embed="rId3"/>
          <a:stretch>
            <a:fillRect/>
          </a:stretch>
        </p:blipFill>
        <p:spPr>
          <a:xfrm>
            <a:off x="2367280" y="1552026"/>
            <a:ext cx="7772400" cy="4940849"/>
          </a:xfrm>
          <a:prstGeom prst="rect">
            <a:avLst/>
          </a:prstGeom>
        </p:spPr>
      </p:pic>
      <p:sp>
        <p:nvSpPr>
          <p:cNvPr id="6" name="Rectangle 5">
            <a:extLst>
              <a:ext uri="{FF2B5EF4-FFF2-40B4-BE49-F238E27FC236}">
                <a16:creationId xmlns:a16="http://schemas.microsoft.com/office/drawing/2014/main" id="{2A281299-3532-C6BB-D262-042DEFAC6F25}"/>
              </a:ext>
            </a:extLst>
          </p:cNvPr>
          <p:cNvSpPr/>
          <p:nvPr/>
        </p:nvSpPr>
        <p:spPr>
          <a:xfrm>
            <a:off x="4927600" y="4022450"/>
            <a:ext cx="4998720" cy="263318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6414581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8EB2ED-629E-A4F8-354B-48E91754D79E}"/>
              </a:ext>
            </a:extLst>
          </p:cNvPr>
          <p:cNvPicPr>
            <a:picLocks noChangeAspect="1"/>
          </p:cNvPicPr>
          <p:nvPr/>
        </p:nvPicPr>
        <p:blipFill>
          <a:blip r:embed="rId3"/>
          <a:stretch>
            <a:fillRect/>
          </a:stretch>
        </p:blipFill>
        <p:spPr>
          <a:xfrm>
            <a:off x="2082800" y="1690688"/>
            <a:ext cx="7772400" cy="4959690"/>
          </a:xfrm>
          <a:prstGeom prst="rect">
            <a:avLst/>
          </a:prstGeom>
        </p:spPr>
      </p:pic>
      <p:sp>
        <p:nvSpPr>
          <p:cNvPr id="6" name="Rectangle 5">
            <a:extLst>
              <a:ext uri="{FF2B5EF4-FFF2-40B4-BE49-F238E27FC236}">
                <a16:creationId xmlns:a16="http://schemas.microsoft.com/office/drawing/2014/main" id="{2A281299-3532-C6BB-D262-042DEFAC6F25}"/>
              </a:ext>
            </a:extLst>
          </p:cNvPr>
          <p:cNvSpPr/>
          <p:nvPr/>
        </p:nvSpPr>
        <p:spPr>
          <a:xfrm>
            <a:off x="7101840" y="4236574"/>
            <a:ext cx="2540000" cy="270256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9AC140FB-F96B-62E3-5601-C8A411FA0677}"/>
              </a:ext>
            </a:extLst>
          </p:cNvPr>
          <p:cNvSpPr/>
          <p:nvPr/>
        </p:nvSpPr>
        <p:spPr>
          <a:xfrm>
            <a:off x="2082800" y="1417977"/>
            <a:ext cx="2540000" cy="270256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Good correlation between </a:t>
            </a:r>
            <a:r>
              <a:rPr lang="en-US" dirty="0" err="1"/>
              <a:t>RNAseq</a:t>
            </a:r>
            <a:r>
              <a:rPr lang="en-US" dirty="0"/>
              <a:t> &amp; </a:t>
            </a:r>
            <a:r>
              <a:rPr lang="en-US" dirty="0" err="1"/>
              <a:t>TCRseq</a:t>
            </a:r>
            <a:r>
              <a:rPr lang="en-US" dirty="0"/>
              <a:t> based clonotype frequencies in T cell poor low SDI samples</a:t>
            </a:r>
          </a:p>
        </p:txBody>
      </p:sp>
    </p:spTree>
    <p:extLst>
      <p:ext uri="{BB962C8B-B14F-4D97-AF65-F5344CB8AC3E}">
        <p14:creationId xmlns:p14="http://schemas.microsoft.com/office/powerpoint/2010/main" val="2090714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272700F-1855-D056-7CA9-2B01D9AD6E4C}"/>
              </a:ext>
            </a:extLst>
          </p:cNvPr>
          <p:cNvPicPr>
            <a:picLocks noChangeAspect="1"/>
          </p:cNvPicPr>
          <p:nvPr/>
        </p:nvPicPr>
        <p:blipFill>
          <a:blip r:embed="rId3"/>
          <a:stretch>
            <a:fillRect/>
          </a:stretch>
        </p:blipFill>
        <p:spPr>
          <a:xfrm>
            <a:off x="2209800" y="1690688"/>
            <a:ext cx="7772400" cy="5116333"/>
          </a:xfrm>
          <a:prstGeom prst="rect">
            <a:avLst/>
          </a:prstGeom>
        </p:spPr>
      </p:pic>
      <p:sp>
        <p:nvSpPr>
          <p:cNvPr id="6" name="Rectangle 5">
            <a:extLst>
              <a:ext uri="{FF2B5EF4-FFF2-40B4-BE49-F238E27FC236}">
                <a16:creationId xmlns:a16="http://schemas.microsoft.com/office/drawing/2014/main" id="{2A281299-3532-C6BB-D262-042DEFAC6F25}"/>
              </a:ext>
            </a:extLst>
          </p:cNvPr>
          <p:cNvSpPr/>
          <p:nvPr/>
        </p:nvSpPr>
        <p:spPr>
          <a:xfrm>
            <a:off x="2209800" y="1348175"/>
            <a:ext cx="5039360" cy="27940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Good correlation between </a:t>
            </a:r>
            <a:r>
              <a:rPr lang="en-US" dirty="0" err="1"/>
              <a:t>RNAseq</a:t>
            </a:r>
            <a:r>
              <a:rPr lang="en-US" dirty="0"/>
              <a:t> &amp; </a:t>
            </a:r>
            <a:r>
              <a:rPr lang="en-US" dirty="0" err="1"/>
              <a:t>TCRseq</a:t>
            </a:r>
            <a:r>
              <a:rPr lang="en-US" dirty="0"/>
              <a:t> based clonotype frequencies in T cell rich high SDI samples</a:t>
            </a:r>
          </a:p>
        </p:txBody>
      </p:sp>
    </p:spTree>
    <p:extLst>
      <p:ext uri="{BB962C8B-B14F-4D97-AF65-F5344CB8AC3E}">
        <p14:creationId xmlns:p14="http://schemas.microsoft.com/office/powerpoint/2010/main" val="1284907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Okay correlation between </a:t>
            </a:r>
            <a:r>
              <a:rPr lang="en-US" dirty="0" err="1"/>
              <a:t>RNAseq</a:t>
            </a:r>
            <a:r>
              <a:rPr lang="en-US" dirty="0"/>
              <a:t> &amp; </a:t>
            </a:r>
            <a:r>
              <a:rPr lang="en-US" dirty="0" err="1"/>
              <a:t>TCRseq</a:t>
            </a:r>
            <a:r>
              <a:rPr lang="en-US" dirty="0"/>
              <a:t> based clonotype frequencies in T cell poor high SDI samples</a:t>
            </a:r>
          </a:p>
        </p:txBody>
      </p:sp>
      <p:pic>
        <p:nvPicPr>
          <p:cNvPr id="4" name="Picture 3">
            <a:extLst>
              <a:ext uri="{FF2B5EF4-FFF2-40B4-BE49-F238E27FC236}">
                <a16:creationId xmlns:a16="http://schemas.microsoft.com/office/drawing/2014/main" id="{8DAE70DE-67AE-9C55-F12B-B3D181C961CA}"/>
              </a:ext>
            </a:extLst>
          </p:cNvPr>
          <p:cNvPicPr>
            <a:picLocks noChangeAspect="1"/>
          </p:cNvPicPr>
          <p:nvPr/>
        </p:nvPicPr>
        <p:blipFill>
          <a:blip r:embed="rId3"/>
          <a:stretch>
            <a:fillRect/>
          </a:stretch>
        </p:blipFill>
        <p:spPr>
          <a:xfrm>
            <a:off x="2021840" y="1597192"/>
            <a:ext cx="7772400" cy="5106336"/>
          </a:xfrm>
          <a:prstGeom prst="rect">
            <a:avLst/>
          </a:prstGeom>
        </p:spPr>
      </p:pic>
    </p:spTree>
    <p:extLst>
      <p:ext uri="{BB962C8B-B14F-4D97-AF65-F5344CB8AC3E}">
        <p14:creationId xmlns:p14="http://schemas.microsoft.com/office/powerpoint/2010/main" val="3155323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r>
              <a:rPr lang="en-US" dirty="0"/>
              <a:t>RNA-seq approach is suitable to profile TCR repertoire (capture clonotypes, estimate diversity) in T-cell-rich tissues with low diversity repertoires</a:t>
            </a:r>
          </a:p>
          <a:p>
            <a:pPr lvl="1"/>
            <a:r>
              <a:rPr lang="en-US" dirty="0"/>
              <a:t>T-cell-rich tissue: lymph node, small intestine?</a:t>
            </a:r>
          </a:p>
          <a:p>
            <a:r>
              <a:rPr lang="en-US" dirty="0"/>
              <a:t>Limited power of RNA-seq approach in T-cell-poor tissue, especially those with high T cell diversity</a:t>
            </a:r>
          </a:p>
          <a:p>
            <a:pPr lvl="1"/>
            <a:r>
              <a:rPr lang="en-US" dirty="0"/>
              <a:t>T-cell-poor tissue: PBMCs</a:t>
            </a:r>
          </a:p>
        </p:txBody>
      </p:sp>
    </p:spTree>
    <p:extLst>
      <p:ext uri="{BB962C8B-B14F-4D97-AF65-F5344CB8AC3E}">
        <p14:creationId xmlns:p14="http://schemas.microsoft.com/office/powerpoint/2010/main" val="20343524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Applications for us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r>
              <a:rPr lang="en-US" dirty="0"/>
              <a:t>Caveat: </a:t>
            </a:r>
            <a:r>
              <a:rPr lang="en-US" dirty="0" err="1"/>
              <a:t>RNAseq</a:t>
            </a:r>
            <a:r>
              <a:rPr lang="en-US" dirty="0"/>
              <a:t> based estimates of T cell expansion obscured by fact that RNA ~= cell abundance? i.e. using DNA there’s 1 template/cell but RNA its not always linear, expression can be higher/lower</a:t>
            </a:r>
          </a:p>
          <a:p>
            <a:r>
              <a:rPr lang="en-US" dirty="0"/>
              <a:t>“</a:t>
            </a:r>
            <a:r>
              <a:rPr lang="en-US" b="0" i="0" u="none" strike="noStrike" dirty="0">
                <a:solidFill>
                  <a:srgbClr val="2C2C2C"/>
                </a:solidFill>
                <a:effectLst/>
                <a:latin typeface="TT Norms Pro"/>
              </a:rPr>
              <a:t>With gDNA as starting material, templates can be quantified, providing an absolute cell count. This makes it possible to accurately assess clonal expansion and tissue density of T cells. Complementary DNA (cDNA) or mRNA measurements are obscured by cell expression, because mRNA molecules cannot be directly correlated to cell numbers and may not provide an accurate measure of clonality.” (Adaptive)</a:t>
            </a:r>
            <a:endParaRPr lang="en-US" dirty="0"/>
          </a:p>
        </p:txBody>
      </p:sp>
    </p:spTree>
    <p:extLst>
      <p:ext uri="{BB962C8B-B14F-4D97-AF65-F5344CB8AC3E}">
        <p14:creationId xmlns:p14="http://schemas.microsoft.com/office/powerpoint/2010/main" val="1572867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Notes from comment to pub:</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9809480" cy="4351338"/>
          </a:xfrm>
        </p:spPr>
        <p:txBody>
          <a:bodyPr>
            <a:normAutofit fontScale="92500" lnSpcReduction="10000"/>
          </a:bodyPr>
          <a:lstStyle/>
          <a:p>
            <a:r>
              <a:rPr lang="en-US" b="0" i="0" u="none" strike="noStrike" dirty="0">
                <a:solidFill>
                  <a:srgbClr val="2A2A2A"/>
                </a:solidFill>
                <a:effectLst/>
                <a:latin typeface="Merriweather" pitchFamily="2" charset="77"/>
              </a:rPr>
              <a:t>TRUST and </a:t>
            </a:r>
            <a:r>
              <a:rPr lang="en-US" b="0" i="0" u="none" strike="noStrike" dirty="0" err="1">
                <a:solidFill>
                  <a:srgbClr val="2A2A2A"/>
                </a:solidFill>
                <a:effectLst/>
                <a:latin typeface="Merriweather" pitchFamily="2" charset="77"/>
              </a:rPr>
              <a:t>ImRep</a:t>
            </a:r>
            <a:r>
              <a:rPr lang="en-US" b="0" i="0" u="none" strike="noStrike" dirty="0">
                <a:solidFill>
                  <a:srgbClr val="2A2A2A"/>
                </a:solidFill>
                <a:effectLst/>
                <a:latin typeface="Merriweather" pitchFamily="2" charset="77"/>
              </a:rPr>
              <a:t> don’t consider nucleotide quality, </a:t>
            </a:r>
            <a:r>
              <a:rPr lang="en-US" b="0" i="0" u="none" strike="noStrike" dirty="0" err="1">
                <a:solidFill>
                  <a:srgbClr val="2A2A2A"/>
                </a:solidFill>
                <a:effectLst/>
                <a:latin typeface="Merriweather" pitchFamily="2" charset="77"/>
              </a:rPr>
              <a:t>MiXCR</a:t>
            </a:r>
            <a:r>
              <a:rPr lang="en-US" b="0" i="0" u="none" strike="noStrike" dirty="0">
                <a:solidFill>
                  <a:srgbClr val="2A2A2A"/>
                </a:solidFill>
                <a:effectLst/>
                <a:latin typeface="Merriweather" pitchFamily="2" charset="77"/>
              </a:rPr>
              <a:t> does (can be disabled)</a:t>
            </a:r>
          </a:p>
          <a:p>
            <a:r>
              <a:rPr lang="en-US" dirty="0">
                <a:solidFill>
                  <a:srgbClr val="2A2A2A"/>
                </a:solidFill>
                <a:latin typeface="Merriweather" pitchFamily="2" charset="77"/>
              </a:rPr>
              <a:t>False positives coming from genomic regions unrelated to immune receptor genes that contain sequence patterns resembling TCR/CDR3 sequences that don’t appear in </a:t>
            </a:r>
            <a:r>
              <a:rPr lang="en-US" dirty="0" err="1">
                <a:solidFill>
                  <a:srgbClr val="2A2A2A"/>
                </a:solidFill>
                <a:latin typeface="Merriweather" pitchFamily="2" charset="77"/>
              </a:rPr>
              <a:t>TCRseq</a:t>
            </a:r>
            <a:r>
              <a:rPr lang="en-US" dirty="0">
                <a:solidFill>
                  <a:srgbClr val="2A2A2A"/>
                </a:solidFill>
                <a:latin typeface="Merriweather" pitchFamily="2" charset="77"/>
              </a:rPr>
              <a:t>. Instances where TCR clonotypes are identified via </a:t>
            </a:r>
            <a:r>
              <a:rPr lang="en-US" dirty="0" err="1">
                <a:solidFill>
                  <a:srgbClr val="2A2A2A"/>
                </a:solidFill>
                <a:latin typeface="Merriweather" pitchFamily="2" charset="77"/>
              </a:rPr>
              <a:t>RNAseq</a:t>
            </a:r>
            <a:r>
              <a:rPr lang="en-US" dirty="0">
                <a:solidFill>
                  <a:srgbClr val="2A2A2A"/>
                </a:solidFill>
                <a:latin typeface="Merriweather" pitchFamily="2" charset="77"/>
              </a:rPr>
              <a:t> but not </a:t>
            </a:r>
            <a:r>
              <a:rPr lang="en-US" dirty="0" err="1">
                <a:solidFill>
                  <a:srgbClr val="2A2A2A"/>
                </a:solidFill>
                <a:latin typeface="Merriweather" pitchFamily="2" charset="77"/>
              </a:rPr>
              <a:t>TCRseq</a:t>
            </a:r>
            <a:r>
              <a:rPr lang="en-US" dirty="0">
                <a:solidFill>
                  <a:srgbClr val="2A2A2A"/>
                </a:solidFill>
                <a:latin typeface="Merriweather" pitchFamily="2" charset="77"/>
              </a:rPr>
              <a:t> could be false positives from </a:t>
            </a:r>
            <a:r>
              <a:rPr lang="en-US" dirty="0" err="1">
                <a:solidFill>
                  <a:srgbClr val="2A2A2A"/>
                </a:solidFill>
                <a:latin typeface="Merriweather" pitchFamily="2" charset="77"/>
              </a:rPr>
              <a:t>RNAseq</a:t>
            </a:r>
            <a:r>
              <a:rPr lang="en-US" dirty="0">
                <a:solidFill>
                  <a:srgbClr val="2A2A2A"/>
                </a:solidFill>
                <a:latin typeface="Merriweather" pitchFamily="2" charset="77"/>
              </a:rPr>
              <a:t> or false negatives from </a:t>
            </a:r>
            <a:r>
              <a:rPr lang="en-US" dirty="0" err="1">
                <a:solidFill>
                  <a:srgbClr val="2A2A2A"/>
                </a:solidFill>
                <a:latin typeface="Merriweather" pitchFamily="2" charset="77"/>
              </a:rPr>
              <a:t>TCRseq</a:t>
            </a:r>
            <a:r>
              <a:rPr lang="en-US" dirty="0">
                <a:solidFill>
                  <a:srgbClr val="2A2A2A"/>
                </a:solidFill>
                <a:latin typeface="Merriweather" pitchFamily="2" charset="77"/>
              </a:rPr>
              <a:t> (missed clonotypes). Hard to differentiate between 2 possibilities</a:t>
            </a:r>
          </a:p>
          <a:p>
            <a:r>
              <a:rPr lang="en-US" dirty="0">
                <a:solidFill>
                  <a:srgbClr val="2A2A2A"/>
                </a:solidFill>
                <a:latin typeface="Merriweather" pitchFamily="2" charset="77"/>
              </a:rPr>
              <a:t>Singletons (clones with 1 read) were removed as likely false positives, but perhaps it’s better to just go by </a:t>
            </a:r>
            <a:r>
              <a:rPr lang="en-US" dirty="0" err="1">
                <a:solidFill>
                  <a:srgbClr val="2A2A2A"/>
                </a:solidFill>
                <a:latin typeface="Merriweather" pitchFamily="2" charset="77"/>
              </a:rPr>
              <a:t>Phred</a:t>
            </a:r>
            <a:r>
              <a:rPr lang="en-US" dirty="0">
                <a:solidFill>
                  <a:srgbClr val="2A2A2A"/>
                </a:solidFill>
                <a:latin typeface="Merriweather" pitchFamily="2" charset="77"/>
              </a:rPr>
              <a:t> quality score to get at errors at </a:t>
            </a:r>
            <a:r>
              <a:rPr lang="en-US" dirty="0" err="1">
                <a:solidFill>
                  <a:srgbClr val="2A2A2A"/>
                </a:solidFill>
                <a:latin typeface="Merriweather" pitchFamily="2" charset="77"/>
              </a:rPr>
              <a:t>nt</a:t>
            </a:r>
            <a:r>
              <a:rPr lang="en-US" dirty="0">
                <a:solidFill>
                  <a:srgbClr val="2A2A2A"/>
                </a:solidFill>
                <a:latin typeface="Merriweather" pitchFamily="2" charset="77"/>
              </a:rPr>
              <a:t> level</a:t>
            </a:r>
            <a:endParaRPr lang="en-US" dirty="0"/>
          </a:p>
        </p:txBody>
      </p:sp>
    </p:spTree>
    <p:extLst>
      <p:ext uri="{BB962C8B-B14F-4D97-AF65-F5344CB8AC3E}">
        <p14:creationId xmlns:p14="http://schemas.microsoft.com/office/powerpoint/2010/main" val="12517637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MiXCR</a:t>
            </a:r>
            <a:r>
              <a:rPr lang="en-US" dirty="0"/>
              <a:t>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lstStyle/>
          <a:p>
            <a:r>
              <a:rPr lang="en-US" sz="1800" dirty="0">
                <a:effectLst/>
                <a:latin typeface="NimbusRomNo9L"/>
              </a:rPr>
              <a:t>Typical </a:t>
            </a:r>
            <a:r>
              <a:rPr lang="en-US" sz="1800" dirty="0" err="1">
                <a:effectLst/>
                <a:latin typeface="NimbusRomNo9L"/>
              </a:rPr>
              <a:t>MiXCR</a:t>
            </a:r>
            <a:r>
              <a:rPr lang="en-US" sz="1800" dirty="0">
                <a:effectLst/>
                <a:latin typeface="NimbusRomNo9L"/>
              </a:rPr>
              <a:t> workflow consists of three main processing steps: </a:t>
            </a:r>
            <a:endParaRPr lang="en-US" dirty="0"/>
          </a:p>
          <a:p>
            <a:pPr lvl="1"/>
            <a:r>
              <a:rPr lang="en-US" sz="1400" i="1" dirty="0">
                <a:solidFill>
                  <a:srgbClr val="335E7A"/>
                </a:solidFill>
                <a:effectLst/>
                <a:latin typeface="NimbusRomNo9L"/>
              </a:rPr>
              <a:t>align</a:t>
            </a:r>
            <a:r>
              <a:rPr lang="en-US" sz="1400" dirty="0">
                <a:effectLst/>
                <a:latin typeface="NimbusRomNo9L"/>
              </a:rPr>
              <a:t>: align sequencing reads to reference V, D, J and C genes of T- or B- cell receptors </a:t>
            </a:r>
            <a:endParaRPr lang="en-US" dirty="0"/>
          </a:p>
          <a:p>
            <a:pPr lvl="1"/>
            <a:r>
              <a:rPr lang="en-US" sz="1400" i="1" dirty="0">
                <a:solidFill>
                  <a:srgbClr val="335E7A"/>
                </a:solidFill>
                <a:effectLst/>
                <a:latin typeface="NimbusRomNo9L"/>
              </a:rPr>
              <a:t>assemble</a:t>
            </a:r>
            <a:r>
              <a:rPr lang="en-US" sz="1400" dirty="0">
                <a:effectLst/>
                <a:latin typeface="NimbusRomNo9L"/>
              </a:rPr>
              <a:t>: assemble clonotypes using alignments obtained on previous step (in order to extract specific gene regions e.g. CDR3) </a:t>
            </a:r>
          </a:p>
          <a:p>
            <a:pPr lvl="1"/>
            <a:r>
              <a:rPr lang="en-US" sz="1400" i="1" dirty="0">
                <a:solidFill>
                  <a:srgbClr val="335E7A"/>
                </a:solidFill>
                <a:effectLst/>
                <a:latin typeface="NimbusRomNo9L"/>
              </a:rPr>
              <a:t>export</a:t>
            </a:r>
            <a:r>
              <a:rPr lang="en-US" sz="1400" dirty="0">
                <a:effectLst/>
                <a:latin typeface="NimbusRomNo9L"/>
              </a:rPr>
              <a:t>: export alignment (</a:t>
            </a:r>
            <a:r>
              <a:rPr lang="en-US" sz="1400" dirty="0" err="1">
                <a:effectLst/>
                <a:latin typeface="NimbusMonL"/>
              </a:rPr>
              <a:t>exportAlignments</a:t>
            </a:r>
            <a:r>
              <a:rPr lang="en-US" sz="1400" dirty="0">
                <a:effectLst/>
                <a:latin typeface="NimbusRomNo9L"/>
              </a:rPr>
              <a:t>) or clones (</a:t>
            </a:r>
            <a:r>
              <a:rPr lang="en-US" sz="1400" dirty="0" err="1">
                <a:effectLst/>
                <a:latin typeface="NimbusMonL"/>
              </a:rPr>
              <a:t>exportClones</a:t>
            </a:r>
            <a:r>
              <a:rPr lang="en-US" sz="1400" dirty="0">
                <a:effectLst/>
                <a:latin typeface="NimbusRomNo9L"/>
              </a:rPr>
              <a:t>) to human-readable text file </a:t>
            </a:r>
          </a:p>
          <a:p>
            <a:endParaRPr lang="en-US" dirty="0"/>
          </a:p>
        </p:txBody>
      </p:sp>
      <p:pic>
        <p:nvPicPr>
          <p:cNvPr id="2050" name="Picture 2" descr="Figure 1">
            <a:extLst>
              <a:ext uri="{FF2B5EF4-FFF2-40B4-BE49-F238E27FC236}">
                <a16:creationId xmlns:a16="http://schemas.microsoft.com/office/drawing/2014/main" id="{20F44304-0085-2CCD-20CC-8D87C15755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6863" y="0"/>
            <a:ext cx="554513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42567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IMREP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normAutofit fontScale="25000" lnSpcReduction="20000"/>
          </a:bodyPr>
          <a:lstStyle/>
          <a:p>
            <a:pPr algn="l"/>
            <a:r>
              <a:rPr lang="en-US" b="0" i="0" u="none" strike="noStrike" dirty="0">
                <a:solidFill>
                  <a:srgbClr val="222222"/>
                </a:solidFill>
                <a:effectLst/>
                <a:latin typeface="Harding"/>
              </a:rPr>
              <a:t>In the first stage,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infers the CDR3 sequences from reads that simultaneously overlap V and J gene segments. We defined the CDR3 as the sequence of amino acids between the cysteine on the right of the junction and phenylalanine (for IGK or IGL) or tryptophan (for IGH) on the left of the junction. We first converted the read sequences from nucleotides to amino acids. We scanned the amino acid sequences of the read and determined the putative CDR3 as a sub-sequence of the read, starting from cysteine (C) and ending with phenylalanine (F) (and tryptophan [W] for IGH). The reads containing the described substring were considered candidate CDR3 reads. We denoted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to be the length of the read. We denoted the coordinates of the putative CDR3 string to be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and </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corresponding with the start and the end of the CDR3 sequence, respectively, in the read coordinates. This way each candidate CDR3 read is composed of three parts. The first part of the CDR3 read contains a prefix of the read, which potentially overlaps with the suffix of V gene. The prefix contains the amino acids from the read, from position 0 to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− 1. The second part of the CDR3 read is a substring of the read containing the putative CDR3 sequence. It contains the amino acids from the read, from position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to </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The third part of the CDR3 is a suffix of the read that potentially overlaps with the prefix of J gene. The suffix contains the amino acids of the read, from position </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+ 1 to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a:t>
            </a:r>
          </a:p>
          <a:p>
            <a:pPr algn="l"/>
            <a:r>
              <a:rPr lang="en-US" b="0" i="0" u="none" strike="noStrike" dirty="0">
                <a:solidFill>
                  <a:srgbClr val="222222"/>
                </a:solidFill>
                <a:effectLst/>
                <a:latin typeface="Harding"/>
              </a:rPr>
              <a:t>The amino acid sequences of the V and J genes of BCRs were imported from IMGT information system (</a:t>
            </a:r>
            <a:r>
              <a:rPr lang="en-US" b="0" i="0" u="sng" strike="noStrike" dirty="0">
                <a:solidFill>
                  <a:srgbClr val="006699"/>
                </a:solidFill>
                <a:effectLst/>
                <a:latin typeface="Harding"/>
                <a:hlinkClick r:id="rId3"/>
              </a:rPr>
              <a:t>http://www.imgt.org/vquest/refseqh.html#V-D-J-C-sets</a:t>
            </a:r>
            <a:r>
              <a:rPr lang="en-US" b="0" i="0" u="sng" strike="noStrike" dirty="0">
                <a:solidFill>
                  <a:srgbClr val="222222"/>
                </a:solidFill>
                <a:effectLst/>
                <a:latin typeface="Harding"/>
              </a:rPr>
              <a:t>)</a:t>
            </a:r>
            <a:r>
              <a:rPr lang="en-US" b="0" i="0" u="none" strike="noStrike" dirty="0">
                <a:solidFill>
                  <a:srgbClr val="222222"/>
                </a:solidFill>
                <a:effectLst/>
                <a:latin typeface="Harding"/>
              </a:rPr>
              <a:t>. For each V gene, we identified the last conserved cysteine (C) and recorded the position </a:t>
            </a:r>
            <a:r>
              <a:rPr lang="en-US" b="0" i="1" u="none" strike="noStrike" dirty="0" err="1">
                <a:solidFill>
                  <a:srgbClr val="222222"/>
                </a:solidFill>
                <a:effectLst/>
                <a:latin typeface="Harding"/>
              </a:rPr>
              <a:t>p</a:t>
            </a:r>
            <a:r>
              <a:rPr lang="en-US" b="0" i="1" u="none" strike="noStrike" baseline="-25000" dirty="0" err="1">
                <a:solidFill>
                  <a:srgbClr val="222222"/>
                </a:solidFill>
                <a:effectLst/>
                <a:latin typeface="Harding"/>
              </a:rPr>
              <a:t>C</a:t>
            </a:r>
            <a:r>
              <a:rPr lang="en-US" b="0" i="0" u="none" strike="noStrike" dirty="0">
                <a:solidFill>
                  <a:srgbClr val="222222"/>
                </a:solidFill>
                <a:effectLst/>
                <a:latin typeface="Harding"/>
              </a:rPr>
              <a:t> of the read. For each J gene, we identified the first conserved phenylalanine (for IGK or IGL) or tryptophan (for IGH) and recorded its position </a:t>
            </a:r>
            <a:r>
              <a:rPr lang="en-US" b="0" i="1" u="none" strike="noStrike" dirty="0" err="1">
                <a:solidFill>
                  <a:srgbClr val="222222"/>
                </a:solidFill>
                <a:effectLst/>
                <a:latin typeface="Harding"/>
              </a:rPr>
              <a:t>p</a:t>
            </a:r>
            <a:r>
              <a:rPr lang="en-US" b="0" i="0" u="none" strike="noStrike" baseline="-25000" dirty="0" err="1">
                <a:solidFill>
                  <a:srgbClr val="222222"/>
                </a:solidFill>
                <a:effectLst/>
                <a:latin typeface="Harding"/>
              </a:rPr>
              <a:t>F</a:t>
            </a:r>
            <a:r>
              <a:rPr lang="en-US" b="0" i="0" u="none" strike="noStrike" dirty="0" err="1">
                <a:solidFill>
                  <a:srgbClr val="222222"/>
                </a:solidFill>
                <a:effectLst/>
                <a:latin typeface="Harding"/>
              </a:rPr>
              <a:t>.</a:t>
            </a:r>
            <a:r>
              <a:rPr lang="en-US" b="0" i="0" u="none" strike="noStrike" dirty="0">
                <a:solidFill>
                  <a:srgbClr val="222222"/>
                </a:solidFill>
                <a:effectLst/>
                <a:latin typeface="Harding"/>
              </a:rPr>
              <a:t> (We identified the position of phenylalanine or tryptophan in the J gene sequence. Such positions are referred to as </a:t>
            </a:r>
            <a:r>
              <a:rPr lang="en-US" b="0" i="1" u="none" strike="noStrike" dirty="0" err="1">
                <a:solidFill>
                  <a:srgbClr val="222222"/>
                </a:solidFill>
                <a:effectLst/>
                <a:latin typeface="Harding"/>
              </a:rPr>
              <a:t>p</a:t>
            </a:r>
            <a:r>
              <a:rPr lang="en-US" b="0" i="0" u="none" strike="noStrike" baseline="-25000" dirty="0" err="1">
                <a:solidFill>
                  <a:srgbClr val="222222"/>
                </a:solidFill>
                <a:effectLst/>
                <a:latin typeface="Harding"/>
              </a:rPr>
              <a:t>F</a:t>
            </a:r>
            <a:r>
              <a:rPr lang="en-US" b="0" i="0" u="none" strike="noStrike" dirty="0" err="1">
                <a:solidFill>
                  <a:srgbClr val="222222"/>
                </a:solidFill>
                <a:effectLst/>
                <a:latin typeface="Harding"/>
              </a:rPr>
              <a:t>.</a:t>
            </a:r>
            <a:r>
              <a:rPr lang="en-US" b="0" i="0" u="none" strike="noStrike" dirty="0">
                <a:solidFill>
                  <a:srgbClr val="222222"/>
                </a:solidFill>
                <a:effectLst/>
                <a:latin typeface="Harding"/>
              </a:rPr>
              <a:t>) For each V gene, we extracted two substrings:</a:t>
            </a:r>
          </a:p>
          <a:p>
            <a:pPr algn="r" fontAlgn="ctr"/>
            <a:r>
              <a:rPr lang="en-US" b="0" i="0" u="none" strike="noStrike" dirty="0">
                <a:solidFill>
                  <a:srgbClr val="222222"/>
                </a:solidFill>
                <a:effectLst/>
                <a:latin typeface="-apple-system"/>
              </a:rPr>
              <a:t>(1)</a:t>
            </a:r>
          </a:p>
          <a:p>
            <a:pPr algn="l"/>
            <a:r>
              <a:rPr lang="en-US" b="0" i="0" u="none" strike="noStrike" dirty="0">
                <a:solidFill>
                  <a:srgbClr val="222222"/>
                </a:solidFill>
                <a:effectLst/>
                <a:latin typeface="Harding"/>
              </a:rPr>
              <a:t>For each J gene, we recorded two substrings:</a:t>
            </a:r>
          </a:p>
          <a:p>
            <a:pPr algn="r" fontAlgn="ctr"/>
            <a:r>
              <a:rPr lang="en-US" b="0" i="0" u="none" strike="noStrike" dirty="0">
                <a:solidFill>
                  <a:srgbClr val="222222"/>
                </a:solidFill>
                <a:effectLst/>
                <a:latin typeface="-apple-system"/>
              </a:rPr>
              <a:t>(2)</a:t>
            </a:r>
          </a:p>
          <a:p>
            <a:pPr algn="l"/>
            <a:r>
              <a:rPr lang="en-US" b="0" i="0" u="none" strike="noStrike" dirty="0">
                <a:solidFill>
                  <a:srgbClr val="222222"/>
                </a:solidFill>
                <a:effectLst/>
                <a:latin typeface="Harding"/>
              </a:rPr>
              <a:t>Here, </a:t>
            </a:r>
            <a:r>
              <a:rPr lang="en-US" b="0" i="1" u="none" strike="noStrike" dirty="0" err="1">
                <a:solidFill>
                  <a:srgbClr val="222222"/>
                </a:solidFill>
                <a:effectLst/>
                <a:latin typeface="Harding"/>
              </a:rPr>
              <a:t>n</a:t>
            </a:r>
            <a:r>
              <a:rPr lang="en-US" b="0" i="0" u="none" strike="noStrike" baseline="-25000" dirty="0" err="1">
                <a:solidFill>
                  <a:srgbClr val="222222"/>
                </a:solidFill>
                <a:effectLst/>
                <a:latin typeface="Harding"/>
              </a:rPr>
              <a:t>V</a:t>
            </a:r>
            <a:r>
              <a:rPr lang="en-US" b="0" i="0" u="none" strike="noStrike" dirty="0">
                <a:solidFill>
                  <a:srgbClr val="222222"/>
                </a:solidFill>
                <a:effectLst/>
                <a:latin typeface="Harding"/>
              </a:rPr>
              <a:t> and </a:t>
            </a:r>
            <a:r>
              <a:rPr lang="en-US" b="0" i="1" u="none" strike="noStrike" dirty="0" err="1">
                <a:solidFill>
                  <a:srgbClr val="222222"/>
                </a:solidFill>
                <a:effectLst/>
                <a:latin typeface="Harding"/>
              </a:rPr>
              <a:t>n</a:t>
            </a:r>
            <a:r>
              <a:rPr lang="en-US" b="0" i="0" u="none" strike="noStrike" baseline="-25000" dirty="0" err="1">
                <a:solidFill>
                  <a:srgbClr val="222222"/>
                </a:solidFill>
                <a:effectLst/>
                <a:latin typeface="Harding"/>
              </a:rPr>
              <a:t>J</a:t>
            </a:r>
            <a:r>
              <a:rPr lang="en-US" b="0" i="0" u="none" strike="noStrike" dirty="0">
                <a:solidFill>
                  <a:srgbClr val="222222"/>
                </a:solidFill>
                <a:effectLst/>
                <a:latin typeface="Harding"/>
              </a:rPr>
              <a:t> are the lengths of V and J genes, respectively. Given a set of candidate CDR3 reads, we attempted to find the corresponding V and J genes. We matched a substring of the read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[0,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− 1] with the corresponding suffix of </a:t>
            </a:r>
            <a:r>
              <a:rPr lang="en-US" b="0" i="1" u="none" strike="noStrike" dirty="0">
                <a:solidFill>
                  <a:srgbClr val="222222"/>
                </a:solidFill>
                <a:effectLst/>
                <a:latin typeface="Harding"/>
              </a:rPr>
              <a:t>V</a:t>
            </a:r>
            <a:r>
              <a:rPr lang="en-US" b="0" i="1" u="none" strike="noStrike" baseline="-25000" dirty="0">
                <a:solidFill>
                  <a:srgbClr val="222222"/>
                </a:solidFill>
                <a:effectLst/>
                <a:latin typeface="Harding"/>
              </a:rPr>
              <a:t>x</a:t>
            </a:r>
            <a:r>
              <a:rPr lang="en-US" b="0" i="0" u="none" strike="noStrike" dirty="0">
                <a:solidFill>
                  <a:srgbClr val="222222"/>
                </a:solidFill>
                <a:effectLst/>
                <a:latin typeface="Harding"/>
              </a:rPr>
              <a:t> for V genes. We also matched the read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+ 1,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with the corresponding prefix of </a:t>
            </a:r>
            <a:r>
              <a:rPr lang="en-US" b="0" i="1" u="none" strike="noStrike" dirty="0" err="1">
                <a:solidFill>
                  <a:srgbClr val="222222"/>
                </a:solidFill>
                <a:effectLst/>
                <a:latin typeface="Harding"/>
              </a:rPr>
              <a:t>J</a:t>
            </a:r>
            <a:r>
              <a:rPr lang="en-US" b="0" i="1" u="none" strike="noStrike" baseline="-25000" dirty="0" err="1">
                <a:solidFill>
                  <a:srgbClr val="222222"/>
                </a:solidFill>
                <a:effectLst/>
                <a:latin typeface="Harding"/>
              </a:rPr>
              <a:t>x</a:t>
            </a:r>
            <a:r>
              <a:rPr lang="en-US" b="0" i="0" u="none" strike="noStrike" dirty="0">
                <a:solidFill>
                  <a:srgbClr val="222222"/>
                </a:solidFill>
                <a:effectLst/>
                <a:latin typeface="Harding"/>
              </a:rPr>
              <a:t> for J genes. We considered a read to match the V gene if the length of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[0,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− 1] is greater than four and the edit distance between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[0,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− 1] and </a:t>
            </a:r>
            <a:r>
              <a:rPr lang="en-US" b="0" i="1" u="none" strike="noStrike" dirty="0">
                <a:solidFill>
                  <a:srgbClr val="222222"/>
                </a:solidFill>
                <a:effectLst/>
                <a:latin typeface="Harding"/>
              </a:rPr>
              <a:t>V</a:t>
            </a:r>
            <a:r>
              <a:rPr lang="en-US" b="0" i="1" u="none" strike="noStrike" baseline="-25000" dirty="0">
                <a:solidFill>
                  <a:srgbClr val="222222"/>
                </a:solidFill>
                <a:effectLst/>
                <a:latin typeface="Harding"/>
              </a:rPr>
              <a:t>x</a:t>
            </a:r>
            <a:r>
              <a:rPr lang="en-US" b="0" i="0" u="none" strike="noStrike" dirty="0">
                <a:solidFill>
                  <a:srgbClr val="222222"/>
                </a:solidFill>
                <a:effectLst/>
                <a:latin typeface="Harding"/>
              </a:rPr>
              <a:t> is &lt;2. We considered a read to match the J gene if the length of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+ 1,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is &gt;4, and the edit distance between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+ 1,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and </a:t>
            </a:r>
            <a:r>
              <a:rPr lang="en-US" b="0" i="1" u="none" strike="noStrike" dirty="0" err="1">
                <a:solidFill>
                  <a:srgbClr val="222222"/>
                </a:solidFill>
                <a:effectLst/>
                <a:latin typeface="Harding"/>
              </a:rPr>
              <a:t>J</a:t>
            </a:r>
            <a:r>
              <a:rPr lang="en-US" b="0" i="1" u="none" strike="noStrike" baseline="-25000" dirty="0" err="1">
                <a:solidFill>
                  <a:srgbClr val="222222"/>
                </a:solidFill>
                <a:effectLst/>
                <a:latin typeface="Harding"/>
              </a:rPr>
              <a:t>x</a:t>
            </a:r>
            <a:r>
              <a:rPr lang="en-US" b="0" i="0" u="none" strike="noStrike" dirty="0">
                <a:solidFill>
                  <a:srgbClr val="222222"/>
                </a:solidFill>
                <a:effectLst/>
                <a:latin typeface="Harding"/>
              </a:rPr>
              <a:t> is &lt;2. In cases where a read overlaps equally (in terms of edit distance) among multiple V genes and J genes, all matching V genes are reported.</a:t>
            </a:r>
          </a:p>
          <a:p>
            <a:pPr algn="l"/>
            <a:r>
              <a:rPr lang="en-US" b="0" i="0" u="none" strike="noStrike" dirty="0">
                <a:solidFill>
                  <a:srgbClr val="222222"/>
                </a:solidFill>
                <a:effectLst/>
                <a:latin typeface="Harding"/>
              </a:rPr>
              <a:t>In the second stage,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utilizes the reads overlapping only with the V or J gene. Such reads contain a partial CDR3 sequence.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builds a suffix tree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on the reads overlapping any of the V genes. Then, for each read </a:t>
            </a:r>
            <a:r>
              <a:rPr lang="en-US" b="0" i="1" u="none" strike="noStrike" dirty="0">
                <a:solidFill>
                  <a:srgbClr val="222222"/>
                </a:solidFill>
                <a:effectLst/>
                <a:latin typeface="Harding"/>
              </a:rPr>
              <a:t>j</a:t>
            </a:r>
            <a:r>
              <a:rPr lang="en-US" b="0" i="0" u="none" strike="noStrike" dirty="0">
                <a:solidFill>
                  <a:srgbClr val="222222"/>
                </a:solidFill>
                <a:effectLst/>
                <a:latin typeface="Harding"/>
              </a:rPr>
              <a:t> overlapping a J gene a V-gene overlapping read,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from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is determined (in cases where any exists). Reads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and </a:t>
            </a:r>
            <a:r>
              <a:rPr lang="en-US" b="0" i="1" u="none" strike="noStrike" dirty="0">
                <a:solidFill>
                  <a:srgbClr val="222222"/>
                </a:solidFill>
                <a:effectLst/>
                <a:latin typeface="Harding"/>
              </a:rPr>
              <a:t>j</a:t>
            </a:r>
            <a:r>
              <a:rPr lang="en-US" b="0" i="0" u="none" strike="noStrike" dirty="0">
                <a:solidFill>
                  <a:srgbClr val="222222"/>
                </a:solidFill>
                <a:effectLst/>
                <a:latin typeface="Harding"/>
              </a:rPr>
              <a:t> are concatenated (based on the overlap) and the CDR3 region is extracted.</a:t>
            </a:r>
          </a:p>
          <a:p>
            <a:pPr algn="l"/>
            <a:r>
              <a:rPr lang="en-US" b="0" i="0" u="none" strike="noStrike" dirty="0">
                <a:solidFill>
                  <a:srgbClr val="222222"/>
                </a:solidFill>
                <a:effectLst/>
                <a:latin typeface="Harding"/>
              </a:rPr>
              <a:t>Further,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uses a CAST clustering technique to correctly assemble CDR3s for PCR and sequencing errors. The output of the algorithm is the set of CDR3 partitions, and each of the partitions corresponds to a clonotype. Specifically,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builds a complete graph </a:t>
            </a:r>
            <a:r>
              <a:rPr lang="en-US" b="0" i="1" u="none" strike="noStrike" dirty="0">
                <a:solidFill>
                  <a:srgbClr val="222222"/>
                </a:solidFill>
                <a:effectLst/>
                <a:latin typeface="Harding"/>
              </a:rPr>
              <a:t>G</a:t>
            </a:r>
            <a:r>
              <a:rPr lang="en-US" b="0" i="0" u="none" strike="noStrike" dirty="0">
                <a:solidFill>
                  <a:srgbClr val="222222"/>
                </a:solidFill>
                <a:effectLst/>
                <a:latin typeface="Harding"/>
              </a:rPr>
              <a:t> =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a:t>
            </a:r>
            <a:r>
              <a:rPr lang="en-US" b="0" i="1" u="none" strike="noStrike" dirty="0">
                <a:solidFill>
                  <a:srgbClr val="222222"/>
                </a:solidFill>
                <a:effectLst/>
                <a:latin typeface="Harding"/>
              </a:rPr>
              <a:t>E</a:t>
            </a:r>
            <a:r>
              <a:rPr lang="en-US" b="0" i="0" u="none" strike="noStrike" dirty="0">
                <a:solidFill>
                  <a:srgbClr val="222222"/>
                </a:solidFill>
                <a:effectLst/>
                <a:latin typeface="Harding"/>
              </a:rPr>
              <a:t>, </a:t>
            </a:r>
            <a:r>
              <a:rPr lang="en-US" b="0" i="1" u="none" strike="noStrike" dirty="0">
                <a:solidFill>
                  <a:srgbClr val="222222"/>
                </a:solidFill>
                <a:effectLst/>
                <a:latin typeface="Harding"/>
              </a:rPr>
              <a:t>w</a:t>
            </a:r>
            <a:r>
              <a:rPr lang="en-US" b="0" i="0" u="none" strike="noStrike" dirty="0">
                <a:solidFill>
                  <a:srgbClr val="222222"/>
                </a:solidFill>
                <a:effectLst/>
                <a:latin typeface="Harding"/>
              </a:rPr>
              <a:t>), where the set of vertices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is represented by the set of assembled CDR3 sequences. The weight of the edge is determined by the inverse of the edit distance, computed between the two CDR3 sequences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and </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The CAST algorithm is executed with the following procedure. A new partition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is initialized with the max-degree node. Then, the set of “close” vertices is iteratively added to the partition, and the set of “distant” vertices are removed from the partition. A vertex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is deemed to be “close” (“distant”), if the average distance from </a:t>
            </a:r>
            <a:r>
              <a:rPr lang="en-US" b="0" i="1" u="none" strike="noStrike" dirty="0">
                <a:solidFill>
                  <a:srgbClr val="222222"/>
                </a:solidFill>
                <a:effectLst/>
                <a:latin typeface="Harding"/>
              </a:rPr>
              <a:t>v</a:t>
            </a:r>
            <a:r>
              <a:rPr lang="en-US" b="0" i="0" u="none" strike="noStrike" dirty="0">
                <a:solidFill>
                  <a:srgbClr val="222222"/>
                </a:solidFill>
                <a:effectLst/>
                <a:latin typeface="Harding"/>
              </a:rPr>
              <a:t> to the vertices from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is greater (smaller) than a user-defined threshold. The procedure is repeated until either the set of “close” or the set of “distant” vertices is empty. In such a way, the partition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is based on a max-degree node and extended with the “close” vertices. Vertices belonging to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are then removed from the graph </a:t>
            </a:r>
            <a:r>
              <a:rPr lang="en-US" b="0" i="1" u="none" strike="noStrike" dirty="0">
                <a:solidFill>
                  <a:srgbClr val="222222"/>
                </a:solidFill>
                <a:effectLst/>
                <a:latin typeface="Harding"/>
              </a:rPr>
              <a:t>G</a:t>
            </a:r>
            <a:r>
              <a:rPr lang="en-US" b="0" i="0" u="none" strike="noStrike" dirty="0">
                <a:solidFill>
                  <a:srgbClr val="222222"/>
                </a:solidFill>
                <a:effectLst/>
                <a:latin typeface="Harding"/>
              </a:rPr>
              <a:t> and the clustering procedure is repeated until all of the vertices are assigned to a partition. Let {</a:t>
            </a:r>
            <a:r>
              <a:rPr lang="en-US" b="0" i="1" u="none" strike="noStrike" dirty="0">
                <a:solidFill>
                  <a:srgbClr val="222222"/>
                </a:solidFill>
                <a:effectLst/>
                <a:latin typeface="Harding"/>
              </a:rPr>
              <a:t>v</a:t>
            </a:r>
            <a:r>
              <a:rPr lang="en-US" b="0" i="0" u="none" strike="noStrike" baseline="-25000" dirty="0">
                <a:solidFill>
                  <a:srgbClr val="222222"/>
                </a:solidFill>
                <a:effectLst/>
                <a:latin typeface="Harding"/>
              </a:rPr>
              <a:t>1</a:t>
            </a:r>
            <a:r>
              <a:rPr lang="en-US" b="0" i="0" u="none" strike="noStrike" dirty="0">
                <a:solidFill>
                  <a:srgbClr val="222222"/>
                </a:solidFill>
                <a:effectLst/>
                <a:latin typeface="Harding"/>
              </a:rPr>
              <a:t>, </a:t>
            </a:r>
            <a:r>
              <a:rPr lang="en-US" b="0" i="1" u="none" strike="noStrike" dirty="0">
                <a:solidFill>
                  <a:srgbClr val="222222"/>
                </a:solidFill>
                <a:effectLst/>
                <a:latin typeface="Harding"/>
              </a:rPr>
              <a:t>v</a:t>
            </a:r>
            <a:r>
              <a:rPr lang="en-US" b="0" i="0" u="none" strike="noStrike" baseline="-25000" dirty="0">
                <a:solidFill>
                  <a:srgbClr val="222222"/>
                </a:solidFill>
                <a:effectLst/>
                <a:latin typeface="Harding"/>
              </a:rPr>
              <a:t>2</a:t>
            </a:r>
            <a:r>
              <a:rPr lang="en-US" b="0" i="0" u="none" strike="noStrike" dirty="0">
                <a:solidFill>
                  <a:srgbClr val="222222"/>
                </a:solidFill>
                <a:effectLst/>
                <a:latin typeface="Harding"/>
              </a:rPr>
              <a:t>,…,</a:t>
            </a:r>
            <a:r>
              <a:rPr lang="en-US" b="0" i="1" u="none" strike="noStrike" dirty="0">
                <a:solidFill>
                  <a:srgbClr val="222222"/>
                </a:solidFill>
                <a:effectLst/>
                <a:latin typeface="Harding"/>
              </a:rPr>
              <a:t>v</a:t>
            </a:r>
            <a:r>
              <a:rPr lang="en-US" b="0" i="1" u="none" strike="noStrike" baseline="-25000" dirty="0">
                <a:solidFill>
                  <a:srgbClr val="222222"/>
                </a:solidFill>
                <a:effectLst/>
                <a:latin typeface="Harding"/>
              </a:rPr>
              <a:t>i</a:t>
            </a:r>
            <a:r>
              <a:rPr lang="en-US" b="0" i="0" u="none" strike="noStrike" dirty="0">
                <a:solidFill>
                  <a:srgbClr val="222222"/>
                </a:solidFill>
                <a:effectLst/>
                <a:latin typeface="Harding"/>
              </a:rPr>
              <a:t>,…,</a:t>
            </a:r>
            <a:r>
              <a:rPr lang="en-US" b="0" i="1" u="none" strike="noStrike" dirty="0" err="1">
                <a:solidFill>
                  <a:srgbClr val="222222"/>
                </a:solidFill>
                <a:effectLst/>
                <a:latin typeface="Harding"/>
              </a:rPr>
              <a:t>v</a:t>
            </a:r>
            <a:r>
              <a:rPr lang="en-US" b="0" i="0" u="none" strike="noStrike" baseline="-25000" dirty="0" err="1">
                <a:solidFill>
                  <a:srgbClr val="222222"/>
                </a:solidFill>
                <a:effectLst/>
                <a:latin typeface="Harding"/>
              </a:rPr>
              <a:t>n</a:t>
            </a:r>
            <a:r>
              <a:rPr lang="en-US" b="0" i="0" u="none" strike="noStrike" dirty="0">
                <a:solidFill>
                  <a:srgbClr val="222222"/>
                </a:solidFill>
                <a:effectLst/>
                <a:latin typeface="Harding"/>
              </a:rPr>
              <a:t>} be a partition output by the CAST algorithm. Each </a:t>
            </a:r>
            <a:r>
              <a:rPr lang="en-US" b="0" i="1" u="none" strike="noStrike" dirty="0">
                <a:solidFill>
                  <a:srgbClr val="222222"/>
                </a:solidFill>
                <a:effectLst/>
                <a:latin typeface="Harding"/>
              </a:rPr>
              <a:t>v</a:t>
            </a:r>
            <a:r>
              <a:rPr lang="en-US" b="0" i="1" u="none" strike="noStrike" baseline="-25000" dirty="0">
                <a:solidFill>
                  <a:srgbClr val="222222"/>
                </a:solidFill>
                <a:effectLst/>
                <a:latin typeface="Harding"/>
              </a:rPr>
              <a:t>i</a:t>
            </a:r>
            <a:r>
              <a:rPr lang="en-US" b="0" i="0" u="none" strike="noStrike" dirty="0">
                <a:solidFill>
                  <a:srgbClr val="222222"/>
                </a:solidFill>
                <a:effectLst/>
                <a:latin typeface="Harding"/>
              </a:rPr>
              <a:t> has an associated weight equal to the count of CDR3’s </a:t>
            </a:r>
            <a:r>
              <a:rPr lang="en-US" b="0" i="1" u="none" strike="noStrike" dirty="0">
                <a:solidFill>
                  <a:srgbClr val="222222"/>
                </a:solidFill>
                <a:effectLst/>
                <a:latin typeface="Harding"/>
              </a:rPr>
              <a:t>v</a:t>
            </a:r>
            <a:r>
              <a:rPr lang="en-US" b="0" i="1" u="none" strike="noStrike" baseline="-25000" dirty="0">
                <a:solidFill>
                  <a:srgbClr val="222222"/>
                </a:solidFill>
                <a:effectLst/>
                <a:latin typeface="Harding"/>
              </a:rPr>
              <a:t>i</a:t>
            </a:r>
            <a:r>
              <a:rPr lang="en-US" b="0" i="0" u="none" strike="noStrike" dirty="0">
                <a:solidFill>
                  <a:srgbClr val="222222"/>
                </a:solidFill>
                <a:effectLst/>
                <a:latin typeface="Harding"/>
              </a:rPr>
              <a:t>, which was assembled during the first two stages of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We computed the weighted consensus sequence of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and output the sequence as a final clonotype. Finally, we mapped D genes (for IGH) onto assembled CDR3 sequences and infer corresponding V(D)J recombination. Starting with release v0.8, </a:t>
            </a:r>
            <a:r>
              <a:rPr lang="en-US" b="0" i="0" u="none" strike="noStrike" dirty="0" err="1">
                <a:solidFill>
                  <a:srgbClr val="222222"/>
                </a:solidFill>
                <a:effectLst/>
                <a:latin typeface="Harding"/>
              </a:rPr>
              <a:t>ImReP</a:t>
            </a:r>
            <a:r>
              <a:rPr lang="en-US" b="0" i="0" u="none" strike="noStrike" dirty="0">
                <a:solidFill>
                  <a:srgbClr val="222222"/>
                </a:solidFill>
                <a:effectLst/>
                <a:latin typeface="Harding"/>
              </a:rPr>
              <a:t> reports the out-of-frame CDR3 sequences.</a:t>
            </a:r>
          </a:p>
          <a:p>
            <a:endParaRPr lang="en-US" dirty="0"/>
          </a:p>
          <a:p>
            <a:r>
              <a:rPr lang="en-US" b="0" i="0" u="none" strike="noStrike" dirty="0" err="1">
                <a:solidFill>
                  <a:srgbClr val="E6EDF3"/>
                </a:solidFill>
                <a:effectLst/>
                <a:latin typeface="-apple-system"/>
              </a:rPr>
              <a:t>ImReP</a:t>
            </a:r>
            <a:r>
              <a:rPr lang="en-US" b="0" i="0" u="none" strike="noStrike" dirty="0">
                <a:solidFill>
                  <a:srgbClr val="E6EDF3"/>
                </a:solidFill>
                <a:effectLst/>
                <a:latin typeface="-apple-system"/>
              </a:rPr>
              <a:t> is a method to quantify individual immune response based on a recombination landscape of genes encoding B and T cell receptors (BCR and TCR). </a:t>
            </a:r>
            <a:r>
              <a:rPr lang="en-US" b="0" i="0" u="none" strike="noStrike" dirty="0" err="1">
                <a:solidFill>
                  <a:srgbClr val="E6EDF3"/>
                </a:solidFill>
                <a:effectLst/>
                <a:latin typeface="-apple-system"/>
              </a:rPr>
              <a:t>ImReP</a:t>
            </a:r>
            <a:r>
              <a:rPr lang="en-US" b="0" i="0" u="none" strike="noStrike" dirty="0">
                <a:solidFill>
                  <a:srgbClr val="E6EDF3"/>
                </a:solidFill>
                <a:effectLst/>
                <a:latin typeface="-apple-system"/>
              </a:rPr>
              <a:t> is able to efficiently extract TCR and BCR reads from the RNA-Seq data and assemble clonotypes (defined as clones with identical CDR3 amino acid sequences) and detect corresponding V(D)J </a:t>
            </a:r>
            <a:r>
              <a:rPr lang="en-US" b="0" i="0" u="none" strike="noStrike" dirty="0" err="1">
                <a:solidFill>
                  <a:srgbClr val="E6EDF3"/>
                </a:solidFill>
                <a:effectLst/>
                <a:latin typeface="-apple-system"/>
              </a:rPr>
              <a:t>recombinations</a:t>
            </a:r>
            <a:r>
              <a:rPr lang="en-US" b="0" i="0" u="none" strike="noStrike" dirty="0">
                <a:solidFill>
                  <a:srgbClr val="E6EDF3"/>
                </a:solidFill>
                <a:effectLst/>
                <a:latin typeface="-apple-system"/>
              </a:rPr>
              <a:t>. Using CAST clustering technique, </a:t>
            </a:r>
            <a:r>
              <a:rPr lang="en-US" b="0" i="0" u="none" strike="noStrike" dirty="0" err="1">
                <a:solidFill>
                  <a:srgbClr val="E6EDF3"/>
                </a:solidFill>
                <a:effectLst/>
                <a:latin typeface="-apple-system"/>
              </a:rPr>
              <a:t>ImReP</a:t>
            </a:r>
            <a:r>
              <a:rPr lang="en-US" b="0" i="0" u="none" strike="noStrike" dirty="0">
                <a:solidFill>
                  <a:srgbClr val="E6EDF3"/>
                </a:solidFill>
                <a:effectLst/>
                <a:latin typeface="-apple-system"/>
              </a:rPr>
              <a:t> is able to correct assembled clonotypes for PCR and sequencing errors.</a:t>
            </a:r>
            <a:endParaRPr lang="en-US" dirty="0"/>
          </a:p>
        </p:txBody>
      </p:sp>
    </p:spTree>
    <p:extLst>
      <p:ext uri="{BB962C8B-B14F-4D97-AF65-F5344CB8AC3E}">
        <p14:creationId xmlns:p14="http://schemas.microsoft.com/office/powerpoint/2010/main" val="29392235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TRUST4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normAutofit fontScale="55000" lnSpcReduction="20000"/>
          </a:bodyPr>
          <a:lstStyle/>
          <a:p>
            <a:pPr algn="l"/>
            <a:r>
              <a:rPr lang="en-US" b="0" i="0" u="none" strike="noStrike" dirty="0">
                <a:solidFill>
                  <a:srgbClr val="E6EDF3"/>
                </a:solidFill>
                <a:effectLst/>
                <a:latin typeface="-apple-system"/>
              </a:rPr>
              <a:t>TRUST4 is a computational tool to analyze TCR and BCR sequences using unselected RNA sequencing data, profiled from fluid and solid tissues, including tumors. TRUST4 performs de novo assembly on V, J, C genes including the hypervariable complementarity-determining region 3 (CDR3) and reports consensus contigs of BCR/TCR sequences. TRUST4 then realigns the contigs to IMGT reference gene sequences to identify the corresponding gene and CDR3 details. TRUST4 supports both single-end and paired-end bulk or single-cell sequencing data with any read length.</a:t>
            </a:r>
          </a:p>
          <a:p>
            <a:pPr algn="l"/>
            <a:r>
              <a:rPr lang="en-US" b="0" i="0" u="none" strike="noStrike" dirty="0">
                <a:solidFill>
                  <a:srgbClr val="E6EDF3"/>
                </a:solidFill>
                <a:effectLst/>
                <a:latin typeface="-apple-system"/>
              </a:rPr>
              <a:t>The primary input to TRUST4 is the alignment of RNA-seq reads in BAM format(-b), the file containing the genomic sequence and coordinate of V,J,C genes(-f), and the reference database sequence containing annotation information, such as IMGT (--ref).</a:t>
            </a:r>
          </a:p>
          <a:p>
            <a:pPr algn="l"/>
            <a:r>
              <a:rPr lang="en-US" b="0" i="0" u="none" strike="noStrike" dirty="0">
                <a:solidFill>
                  <a:srgbClr val="E6EDF3"/>
                </a:solidFill>
                <a:effectLst/>
                <a:latin typeface="-apple-system"/>
              </a:rPr>
              <a:t>An alternative input to TRUST4 is the raw RNA-seq files in </a:t>
            </a:r>
            <a:r>
              <a:rPr lang="en-US" b="0" i="0" u="none" strike="noStrike" dirty="0" err="1">
                <a:solidFill>
                  <a:srgbClr val="E6EDF3"/>
                </a:solidFill>
                <a:effectLst/>
                <a:latin typeface="-apple-system"/>
              </a:rPr>
              <a:t>fasta</a:t>
            </a:r>
            <a:r>
              <a:rPr lang="en-US" b="0" i="0" u="none" strike="noStrike" dirty="0">
                <a:solidFill>
                  <a:srgbClr val="E6EDF3"/>
                </a:solidFill>
                <a:effectLst/>
                <a:latin typeface="-apple-system"/>
              </a:rPr>
              <a:t>/</a:t>
            </a:r>
            <a:r>
              <a:rPr lang="en-US" b="0" i="0" u="none" strike="noStrike" dirty="0" err="1">
                <a:solidFill>
                  <a:srgbClr val="E6EDF3"/>
                </a:solidFill>
                <a:effectLst/>
                <a:latin typeface="-apple-system"/>
              </a:rPr>
              <a:t>fastq</a:t>
            </a:r>
            <a:r>
              <a:rPr lang="en-US" b="0" i="0" u="none" strike="noStrike" dirty="0">
                <a:solidFill>
                  <a:srgbClr val="E6EDF3"/>
                </a:solidFill>
                <a:effectLst/>
                <a:latin typeface="-apple-system"/>
              </a:rPr>
              <a:t> format (-1/-2 for paired; -u for single-end). You still need the files like -f, --ref from above. In this case, you can directly use IMGT's </a:t>
            </a:r>
            <a:r>
              <a:rPr lang="en-US" b="0" i="0" u="none" strike="noStrike" dirty="0" err="1">
                <a:solidFill>
                  <a:srgbClr val="E6EDF3"/>
                </a:solidFill>
                <a:effectLst/>
                <a:latin typeface="-apple-system"/>
              </a:rPr>
              <a:t>seuqence</a:t>
            </a:r>
            <a:r>
              <a:rPr lang="en-US" b="0" i="0" u="none" strike="noStrike" dirty="0">
                <a:solidFill>
                  <a:srgbClr val="E6EDF3"/>
                </a:solidFill>
                <a:effectLst/>
                <a:latin typeface="-apple-system"/>
              </a:rPr>
              <a:t> file for -f.</a:t>
            </a:r>
          </a:p>
          <a:p>
            <a:pPr algn="l"/>
            <a:endParaRPr lang="en-US" dirty="0"/>
          </a:p>
        </p:txBody>
      </p:sp>
    </p:spTree>
    <p:extLst>
      <p:ext uri="{BB962C8B-B14F-4D97-AF65-F5344CB8AC3E}">
        <p14:creationId xmlns:p14="http://schemas.microsoft.com/office/powerpoint/2010/main" val="4005753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r>
              <a:rPr lang="en-US" dirty="0"/>
              <a:t>Available TCR-seq data is limited compared with RNA-seq data</a:t>
            </a:r>
          </a:p>
          <a:p>
            <a:r>
              <a:rPr lang="en-US" dirty="0" err="1"/>
              <a:t>MiXCR</a:t>
            </a:r>
            <a:r>
              <a:rPr lang="en-US" dirty="0"/>
              <a:t> (RNA-seq method) has detected TCR beta sequences with relative frequencies &gt; 0.15% in T cell rich tissue (</a:t>
            </a:r>
            <a:r>
              <a:rPr lang="en-US" b="0" i="0" u="none" strike="noStrike" dirty="0">
                <a:solidFill>
                  <a:srgbClr val="212121"/>
                </a:solidFill>
                <a:effectLst/>
              </a:rPr>
              <a:t>PMC6169298)</a:t>
            </a:r>
            <a:endParaRPr lang="en-US" dirty="0"/>
          </a:p>
        </p:txBody>
      </p:sp>
    </p:spTree>
    <p:extLst>
      <p:ext uri="{BB962C8B-B14F-4D97-AF65-F5344CB8AC3E}">
        <p14:creationId xmlns:p14="http://schemas.microsoft.com/office/powerpoint/2010/main" val="39800687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CATT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normAutofit fontScale="92500" lnSpcReduction="20000"/>
          </a:bodyPr>
          <a:lstStyle/>
          <a:p>
            <a:pPr algn="l"/>
            <a:r>
              <a:rPr lang="en-US" b="1" i="0" u="none" strike="noStrike" dirty="0">
                <a:solidFill>
                  <a:srgbClr val="E6EDF3"/>
                </a:solidFill>
                <a:effectLst/>
                <a:latin typeface="-apple-system"/>
              </a:rPr>
              <a:t>CATT</a:t>
            </a:r>
            <a:r>
              <a:rPr lang="en-US" b="0" i="0" u="none" strike="noStrike" dirty="0">
                <a:solidFill>
                  <a:srgbClr val="E6EDF3"/>
                </a:solidFill>
                <a:effectLst/>
                <a:latin typeface="-apple-system"/>
              </a:rPr>
              <a:t>(</a:t>
            </a:r>
            <a:r>
              <a:rPr lang="en-US" b="1" i="0" u="none" strike="noStrike" dirty="0" err="1">
                <a:solidFill>
                  <a:srgbClr val="E6EDF3"/>
                </a:solidFill>
                <a:effectLst/>
                <a:latin typeface="-apple-system"/>
              </a:rPr>
              <a:t>C</a:t>
            </a:r>
            <a:r>
              <a:rPr lang="en-US" b="0" i="0" u="none" strike="noStrike" dirty="0" err="1">
                <a:solidFill>
                  <a:srgbClr val="E6EDF3"/>
                </a:solidFill>
                <a:effectLst/>
                <a:latin typeface="-apple-system"/>
              </a:rPr>
              <a:t>har</a:t>
            </a:r>
            <a:r>
              <a:rPr lang="en-US" b="1" i="0" u="none" strike="noStrike" dirty="0" err="1">
                <a:solidFill>
                  <a:srgbClr val="E6EDF3"/>
                </a:solidFill>
                <a:effectLst/>
                <a:latin typeface="-apple-system"/>
              </a:rPr>
              <a:t>A</a:t>
            </a:r>
            <a:r>
              <a:rPr lang="en-US" b="0" i="0" u="none" strike="noStrike" dirty="0" err="1">
                <a:solidFill>
                  <a:srgbClr val="E6EDF3"/>
                </a:solidFill>
                <a:effectLst/>
                <a:latin typeface="-apple-system"/>
              </a:rPr>
              <a:t>cterzing</a:t>
            </a:r>
            <a:r>
              <a:rPr lang="en-US" b="0" i="0" u="none" strike="noStrike" dirty="0">
                <a:solidFill>
                  <a:srgbClr val="E6EDF3"/>
                </a:solidFill>
                <a:effectLst/>
                <a:latin typeface="-apple-system"/>
              </a:rPr>
              <a:t> </a:t>
            </a:r>
            <a:r>
              <a:rPr lang="en-US" b="1" i="0" u="none" strike="noStrike" dirty="0">
                <a:solidFill>
                  <a:srgbClr val="E6EDF3"/>
                </a:solidFill>
                <a:effectLst/>
                <a:latin typeface="-apple-system"/>
              </a:rPr>
              <a:t>T</a:t>
            </a:r>
            <a:r>
              <a:rPr lang="en-US" b="0" i="0" u="none" strike="noStrike" dirty="0">
                <a:solidFill>
                  <a:srgbClr val="E6EDF3"/>
                </a:solidFill>
                <a:effectLst/>
                <a:latin typeface="-apple-system"/>
              </a:rPr>
              <a:t>CR reper</a:t>
            </a:r>
            <a:r>
              <a:rPr lang="en-US" b="1" i="0" u="none" strike="noStrike" dirty="0">
                <a:solidFill>
                  <a:srgbClr val="E6EDF3"/>
                </a:solidFill>
                <a:effectLst/>
                <a:latin typeface="-apple-system"/>
              </a:rPr>
              <a:t>t</a:t>
            </a:r>
            <a:r>
              <a:rPr lang="en-US" b="0" i="0" u="none" strike="noStrike" dirty="0">
                <a:solidFill>
                  <a:srgbClr val="E6EDF3"/>
                </a:solidFill>
                <a:effectLst/>
                <a:latin typeface="-apple-system"/>
              </a:rPr>
              <a:t>oires) is an ultra-sensitive and accurate tool for characterizing </a:t>
            </a:r>
            <a:r>
              <a:rPr lang="en-US" b="1" i="0" u="none" strike="noStrike" dirty="0">
                <a:solidFill>
                  <a:srgbClr val="E6EDF3"/>
                </a:solidFill>
                <a:effectLst/>
                <a:latin typeface="-apple-system"/>
              </a:rPr>
              <a:t>T cell receptor sequence</a:t>
            </a:r>
            <a:r>
              <a:rPr lang="en-US" b="0" i="0" u="none" strike="noStrike" dirty="0">
                <a:solidFill>
                  <a:srgbClr val="E6EDF3"/>
                </a:solidFill>
                <a:effectLst/>
                <a:latin typeface="-apple-system"/>
              </a:rPr>
              <a:t> in bulk and single cell TCR-Seq and RNA-Seq data.</a:t>
            </a:r>
          </a:p>
          <a:p>
            <a:pPr algn="l"/>
            <a:r>
              <a:rPr lang="en-US" b="0" i="0" u="none" strike="noStrike" dirty="0">
                <a:solidFill>
                  <a:srgbClr val="E6EDF3"/>
                </a:solidFill>
                <a:effectLst/>
                <a:latin typeface="-apple-system"/>
              </a:rPr>
              <a:t>CATT employs a completely data-driven algorithm that is self-adaptive to input data without requiring additional parameters. This enables CATT to efficiently and accurately extract T cell CDR3 sequences from most types of TCR-containing raw sequencing data, including extremely short reads.</a:t>
            </a:r>
          </a:p>
          <a:p>
            <a:pPr algn="l"/>
            <a:endParaRPr lang="en-US" dirty="0"/>
          </a:p>
        </p:txBody>
      </p:sp>
    </p:spTree>
    <p:extLst>
      <p:ext uri="{BB962C8B-B14F-4D97-AF65-F5344CB8AC3E}">
        <p14:creationId xmlns:p14="http://schemas.microsoft.com/office/powerpoint/2010/main" val="7165545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3"/>
          <p:cNvSpPr>
            <a:spLocks noGrp="1"/>
          </p:cNvSpPr>
          <p:nvPr>
            <p:ph type="ftr" idx="10"/>
          </p:nvPr>
        </p:nvSpPr>
        <p:spPr>
          <a:xfrm>
            <a:off x="1524000" y="5994400"/>
            <a:ext cx="7677150" cy="863600"/>
          </a:xfrm>
          <a:prstGeom prst="rect">
            <a:avLst/>
          </a:prstGeom>
          <a:noFill/>
          <a:ln>
            <a:noFill/>
            <a:miter lim="800000"/>
          </a:ln>
        </p:spPr>
        <p:txBody>
          <a:bodyPr vert="horz" lIns="180000" tIns="0" rIns="180000" bIns="0" rtlCol="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eaLnBrk="1" hangingPunct="1">
              <a:spcBef>
                <a:spcPct val="0"/>
              </a:spcBef>
              <a:spcAft>
                <a:spcPts val="600"/>
              </a:spcAft>
              <a:buNone/>
            </a:pPr>
            <a:r>
              <a:rPr lang="en-US" altLang="en-US" sz="1000" i="1">
                <a:solidFill>
                  <a:srgbClr val="333333"/>
                </a:solidFill>
              </a:rPr>
              <a:t>Bioinformatics</a:t>
            </a:r>
            <a:r>
              <a:rPr lang="en-US" altLang="en-US" sz="1000">
                <a:solidFill>
                  <a:srgbClr val="333333"/>
                </a:solidFill>
              </a:rPr>
              <a:t>, Volume 36, Issue 15, August 2020, Pages 4255–4262, </a:t>
            </a:r>
            <a:r>
              <a:rPr lang="en-US" altLang="en-US" sz="1000">
                <a:solidFill>
                  <a:srgbClr val="333333"/>
                </a:solidFill>
                <a:hlinkClick r:id="rId3"/>
              </a:rPr>
              <a:t>https://doi.org/10.1093/bioinformatics/btaa432</a:t>
            </a:r>
            <a:endParaRPr lang="en-US" altLang="en-US" sz="1000">
              <a:solidFill>
                <a:srgbClr val="333333"/>
              </a:solidFill>
            </a:endParaRPr>
          </a:p>
          <a:p>
            <a:pPr marL="0" indent="0" eaLnBrk="1" hangingPunct="1">
              <a:spcBef>
                <a:spcPct val="0"/>
              </a:spcBef>
              <a:spcAft>
                <a:spcPts val="600"/>
              </a:spcAft>
              <a:buNone/>
            </a:pPr>
            <a:r>
              <a:rPr lang="en-US" altLang="en-US" sz="800">
                <a:solidFill>
                  <a:srgbClr val="2A2A2A"/>
                </a:solidFill>
              </a:rPr>
              <a:t>The content of this slide may be subject to copyright: please see the slide notes for details.</a:t>
            </a:r>
            <a:endParaRPr lang="en-US" altLang="en-US" sz="800">
              <a:solidFill>
                <a:srgbClr val="333333"/>
              </a:solidFill>
            </a:endParaRPr>
          </a:p>
        </p:txBody>
      </p:sp>
      <p:sp>
        <p:nvSpPr>
          <p:cNvPr id="5123" name="Title 1"/>
          <p:cNvSpPr>
            <a:spLocks noGrp="1"/>
          </p:cNvSpPr>
          <p:nvPr>
            <p:ph type="title"/>
          </p:nvPr>
        </p:nvSpPr>
        <p:spPr>
          <a:xfrm>
            <a:off x="1981200" y="425451"/>
            <a:ext cx="6108700" cy="612775"/>
          </a:xfrm>
          <a:prstGeom prst="rect">
            <a:avLst/>
          </a:prstGeom>
          <a:noFill/>
          <a:ln>
            <a:miter lim="800000"/>
          </a:ln>
        </p:spPr>
        <p:txBody>
          <a:bodyPr vert="horz" wrap="square" lIns="0" tIns="0" rIns="0" bIns="0" rtlCol="0" anchor="t"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600" b="1" i="0" u="none" kern="1200" baseline="0">
                <a:solidFill>
                  <a:schemeClr val="tx1"/>
                </a:solidFill>
                <a:latin typeface="Arial" pitchFamily="34" charset="0"/>
                <a:ea typeface="+mj-ea"/>
                <a:cs typeface="Arial" pitchFamily="34" charset="0"/>
              </a:defRPr>
            </a:lvl1pPr>
            <a:lvl2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2pPr>
            <a:lvl3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3pPr>
            <a:lvl4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4pPr>
            <a:lvl5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5pPr>
            <a:lvl6pPr marL="4572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6pPr>
            <a:lvl7pPr marL="9144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7pPr>
            <a:lvl8pPr marL="13716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8pPr>
            <a:lvl9pPr marL="18288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9pPr>
          </a:lstStyle>
          <a:p>
            <a:pPr lvl="0"/>
            <a:r>
              <a:rPr lang="en-US" altLang="en-US" dirty="0"/>
              <a:t>CATT methods continued</a:t>
            </a:r>
            <a:endParaRPr lang="en-US" altLang="en-US" b="0" dirty="0"/>
          </a:p>
        </p:txBody>
      </p:sp>
      <p:pic>
        <p:nvPicPr>
          <p:cNvPr id="5124" name="Picture 4" descr="Oxford University Press"/>
          <p:cNvPicPr>
            <a:picLocks noChangeAspect="1"/>
          </p:cNvPicPr>
          <p:nvPr/>
        </p:nvPicPr>
        <p:blipFill>
          <a:blip r:embed="rId4"/>
          <a:stretch>
            <a:fillRect/>
          </a:stretch>
        </p:blipFill>
        <p:spPr>
          <a:xfrm>
            <a:off x="9428162" y="6294439"/>
            <a:ext cx="1058862" cy="244475"/>
          </a:xfrm>
          <a:prstGeom prst="rect">
            <a:avLst/>
          </a:prstGeom>
          <a:noFill/>
          <a:ln>
            <a:noFill/>
            <a:miter lim="800000"/>
          </a:ln>
        </p:spPr>
      </p:pic>
      <p:pic>
        <p:nvPicPr>
          <p:cNvPr id="5125" name="New picture"/>
          <p:cNvPicPr/>
          <p:nvPr/>
        </p:nvPicPr>
        <p:blipFill>
          <a:blip r:embed="rId5"/>
          <a:stretch>
            <a:fillRect/>
          </a:stretch>
        </p:blipFill>
        <p:spPr>
          <a:xfrm>
            <a:off x="4051300" y="1371600"/>
            <a:ext cx="4094376" cy="44577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normAutofit/>
          </a:bodyPr>
          <a:lstStyle/>
          <a:p>
            <a:pPr algn="l"/>
            <a:endParaRPr lang="en-US" dirty="0"/>
          </a:p>
        </p:txBody>
      </p:sp>
    </p:spTree>
    <p:extLst>
      <p:ext uri="{BB962C8B-B14F-4D97-AF65-F5344CB8AC3E}">
        <p14:creationId xmlns:p14="http://schemas.microsoft.com/office/powerpoint/2010/main" val="41326247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TCRseq</a:t>
            </a:r>
            <a:r>
              <a:rPr lang="en-US" dirty="0"/>
              <a:t> 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5545137" cy="4351338"/>
          </a:xfrm>
        </p:spPr>
        <p:txBody>
          <a:bodyPr>
            <a:normAutofit fontScale="47500" lnSpcReduction="20000"/>
          </a:bodyPr>
          <a:lstStyle/>
          <a:p>
            <a:pPr algn="l"/>
            <a:r>
              <a:rPr lang="en-US" dirty="0" err="1"/>
              <a:t>Mutliplex</a:t>
            </a:r>
            <a:r>
              <a:rPr lang="en-US" dirty="0"/>
              <a:t> PCR (F primers in each V segment, R primers in each J segment), pic from Adaptive</a:t>
            </a:r>
          </a:p>
          <a:p>
            <a:pPr algn="l"/>
            <a:r>
              <a:rPr lang="en-US" dirty="0"/>
              <a:t>My impression is that </a:t>
            </a:r>
            <a:r>
              <a:rPr lang="en-US" dirty="0" err="1"/>
              <a:t>TCRseq</a:t>
            </a:r>
            <a:r>
              <a:rPr lang="en-US" dirty="0"/>
              <a:t> ~= </a:t>
            </a:r>
            <a:r>
              <a:rPr lang="en-US" dirty="0" err="1"/>
              <a:t>RNAseq</a:t>
            </a:r>
            <a:r>
              <a:rPr lang="en-US" dirty="0"/>
              <a:t> except it may be from DNA and it’s more focused in its primers for just immune receptors</a:t>
            </a:r>
          </a:p>
          <a:p>
            <a:pPr algn="l"/>
            <a:r>
              <a:rPr lang="en-US" b="0" i="0" u="none" strike="noStrike" dirty="0">
                <a:solidFill>
                  <a:srgbClr val="404041"/>
                </a:solidFill>
                <a:effectLst/>
                <a:latin typeface="Arial" panose="020B0604020202020204" pitchFamily="34" charset="0"/>
              </a:rPr>
              <a:t>DNA-based methods are thought to be better suited for quantification of individual TCR clones, with a single template per cell, but this can become expensive. RNA-based methods are more sensitive and provide quantitative estimates of TCR abundance and gene expression, as well as the ability to easily incorporate unique molecular identifiers (UMIs), reducing PCR bias and enhancing accurate identification of variants and rare mutations.</a:t>
            </a:r>
          </a:p>
          <a:p>
            <a:pPr algn="l"/>
            <a:r>
              <a:rPr lang="en-US" b="0" i="0" u="none" strike="noStrike" dirty="0">
                <a:solidFill>
                  <a:srgbClr val="404041"/>
                </a:solidFill>
                <a:effectLst/>
                <a:latin typeface="Arial" panose="020B0604020202020204" pitchFamily="34" charset="0"/>
              </a:rPr>
              <a:t>multiplex PCR (</a:t>
            </a:r>
            <a:r>
              <a:rPr lang="en-US" b="0" i="0" u="none" strike="noStrike" dirty="0" err="1">
                <a:solidFill>
                  <a:srgbClr val="404041"/>
                </a:solidFill>
                <a:effectLst/>
                <a:latin typeface="Arial" panose="020B0604020202020204" pitchFamily="34" charset="0"/>
              </a:rPr>
              <a:t>mPCR</a:t>
            </a:r>
            <a:r>
              <a:rPr lang="en-US" b="0" i="0" u="none" strike="noStrike" dirty="0">
                <a:solidFill>
                  <a:srgbClr val="404041"/>
                </a:solidFill>
                <a:effectLst/>
                <a:latin typeface="Arial" panose="020B0604020202020204" pitchFamily="34" charset="0"/>
              </a:rPr>
              <a:t>) and Rapid Amplification of cDNA Ends PCR (5′ RACE-PCR) are the two most commonly used approaches. </a:t>
            </a:r>
            <a:r>
              <a:rPr lang="en-US" b="0" i="0" u="none" strike="noStrike" dirty="0" err="1">
                <a:solidFill>
                  <a:srgbClr val="404041"/>
                </a:solidFill>
                <a:effectLst/>
                <a:latin typeface="Arial" panose="020B0604020202020204" pitchFamily="34" charset="0"/>
              </a:rPr>
              <a:t>mPCR</a:t>
            </a:r>
            <a:r>
              <a:rPr lang="en-US" b="0" i="0" u="none" strike="noStrike" dirty="0">
                <a:solidFill>
                  <a:srgbClr val="404041"/>
                </a:solidFill>
                <a:effectLst/>
                <a:latin typeface="Arial" panose="020B0604020202020204" pitchFamily="34" charset="0"/>
              </a:rPr>
              <a:t> utilizes a pool of primers that targets all V and J germline genes (C genes) to amplify entire V(D)J rearrangements or specifically the CDR3 regions, but may be affected by amplification biases and produce skewed relative abundances of products. On the other hand, RNA-specific 5′ RACE-PCR utilizes a single primer set that targets the known C-gene region of mRNA transcripts.</a:t>
            </a:r>
          </a:p>
          <a:p>
            <a:pPr algn="l"/>
            <a:r>
              <a:rPr lang="en-US" b="0" i="0" u="none" strike="noStrike" dirty="0">
                <a:solidFill>
                  <a:srgbClr val="2A2A2A"/>
                </a:solidFill>
                <a:effectLst/>
                <a:latin typeface="Merriweather" pitchFamily="2" charset="77"/>
              </a:rPr>
              <a:t>Paper methods: Second, the TCR-Seq sequencing protocols that were used were not consistent across different study cohorts. The lymph node and small intestine samples were sequenced by rapid amplification of 5′ complementary ends (5′RACE) approach, while all other samples were sequenced by </a:t>
            </a:r>
            <a:r>
              <a:rPr lang="en-US" b="0" i="0" u="none" strike="noStrike" dirty="0" err="1">
                <a:solidFill>
                  <a:srgbClr val="2A2A2A"/>
                </a:solidFill>
                <a:effectLst/>
                <a:latin typeface="Merriweather" pitchFamily="2" charset="77"/>
              </a:rPr>
              <a:t>immunoSEQ</a:t>
            </a:r>
            <a:r>
              <a:rPr lang="en-US" b="0" i="0" u="none" strike="noStrike" dirty="0">
                <a:solidFill>
                  <a:srgbClr val="2A2A2A"/>
                </a:solidFill>
                <a:effectLst/>
                <a:latin typeface="Merriweather" pitchFamily="2" charset="77"/>
              </a:rPr>
              <a:t> (Adaptive Biotechnology, Seattle, WA).</a:t>
            </a:r>
            <a:endParaRPr lang="en-US" dirty="0"/>
          </a:p>
        </p:txBody>
      </p:sp>
      <p:pic>
        <p:nvPicPr>
          <p:cNvPr id="4" name="Picture 3">
            <a:extLst>
              <a:ext uri="{FF2B5EF4-FFF2-40B4-BE49-F238E27FC236}">
                <a16:creationId xmlns:a16="http://schemas.microsoft.com/office/drawing/2014/main" id="{6538527A-68BF-705C-A9DD-37D36C96CFF0}"/>
              </a:ext>
            </a:extLst>
          </p:cNvPr>
          <p:cNvPicPr>
            <a:picLocks noChangeAspect="1"/>
          </p:cNvPicPr>
          <p:nvPr/>
        </p:nvPicPr>
        <p:blipFill>
          <a:blip r:embed="rId3"/>
          <a:stretch>
            <a:fillRect/>
          </a:stretch>
        </p:blipFill>
        <p:spPr>
          <a:xfrm>
            <a:off x="4912360" y="189448"/>
            <a:ext cx="7772400" cy="2476064"/>
          </a:xfrm>
          <a:prstGeom prst="rect">
            <a:avLst/>
          </a:prstGeom>
        </p:spPr>
      </p:pic>
    </p:spTree>
    <p:extLst>
      <p:ext uri="{BB962C8B-B14F-4D97-AF65-F5344CB8AC3E}">
        <p14:creationId xmlns:p14="http://schemas.microsoft.com/office/powerpoint/2010/main" val="3799128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Goal</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r>
              <a:rPr lang="en-US" dirty="0"/>
              <a:t>Use RNA-seq-based methods (in lieu of TCR-seq-based ones) to profile TCR repertoires</a:t>
            </a:r>
          </a:p>
          <a:p>
            <a:pPr lvl="1"/>
            <a:r>
              <a:rPr lang="en-US" dirty="0"/>
              <a:t>for example in immune repertoire screenings of cancer patients</a:t>
            </a:r>
          </a:p>
          <a:p>
            <a:pPr lvl="1"/>
            <a:r>
              <a:rPr lang="en-US" dirty="0"/>
              <a:t>measuring diversity, clonality, tracking engineered T cells expressing chimeric TCRs targeting tumor antigens…</a:t>
            </a:r>
          </a:p>
          <a:p>
            <a:r>
              <a:rPr lang="en-US" dirty="0"/>
              <a:t>RNA-Seq-based TCR profiling methods have not been benchmarked, only validated in small numbers of samples</a:t>
            </a:r>
          </a:p>
        </p:txBody>
      </p:sp>
    </p:spTree>
    <p:extLst>
      <p:ext uri="{BB962C8B-B14F-4D97-AF65-F5344CB8AC3E}">
        <p14:creationId xmlns:p14="http://schemas.microsoft.com/office/powerpoint/2010/main" val="671962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p:txBody>
          <a:bodyPr/>
          <a:lstStyle/>
          <a:p>
            <a:r>
              <a:rPr lang="en-US" dirty="0"/>
              <a:t>Examine 19 bulk RNA-seq samples across 4 cancer cohorts in both T-cell-rich and T-cell-poor tissues</a:t>
            </a:r>
          </a:p>
          <a:p>
            <a:r>
              <a:rPr lang="en-US" dirty="0"/>
              <a:t>Compare RNA-seq-based methods to targeted TCR-seq (gold standard)</a:t>
            </a:r>
          </a:p>
        </p:txBody>
      </p:sp>
    </p:spTree>
    <p:extLst>
      <p:ext uri="{BB962C8B-B14F-4D97-AF65-F5344CB8AC3E}">
        <p14:creationId xmlns:p14="http://schemas.microsoft.com/office/powerpoint/2010/main" val="3992989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a:t>Distribution of SDIs, clonality scores, T cell fractions across samples</a:t>
            </a:r>
          </a:p>
        </p:txBody>
      </p:sp>
      <p:pic>
        <p:nvPicPr>
          <p:cNvPr id="5" name="Picture 4">
            <a:extLst>
              <a:ext uri="{FF2B5EF4-FFF2-40B4-BE49-F238E27FC236}">
                <a16:creationId xmlns:a16="http://schemas.microsoft.com/office/drawing/2014/main" id="{B1CE0AD1-920E-6650-E334-0B7978543A05}"/>
              </a:ext>
            </a:extLst>
          </p:cNvPr>
          <p:cNvPicPr>
            <a:picLocks noChangeAspect="1"/>
          </p:cNvPicPr>
          <p:nvPr/>
        </p:nvPicPr>
        <p:blipFill>
          <a:blip r:embed="rId3"/>
          <a:stretch>
            <a:fillRect/>
          </a:stretch>
        </p:blipFill>
        <p:spPr>
          <a:xfrm>
            <a:off x="2174240" y="1534489"/>
            <a:ext cx="9570720" cy="3335852"/>
          </a:xfrm>
          <a:prstGeom prst="rect">
            <a:avLst/>
          </a:prstGeom>
        </p:spPr>
      </p:pic>
      <p:sp>
        <p:nvSpPr>
          <p:cNvPr id="6" name="TextBox 5">
            <a:extLst>
              <a:ext uri="{FF2B5EF4-FFF2-40B4-BE49-F238E27FC236}">
                <a16:creationId xmlns:a16="http://schemas.microsoft.com/office/drawing/2014/main" id="{9778EAD0-38A7-2CC8-1159-3C7969FD0CF7}"/>
              </a:ext>
            </a:extLst>
          </p:cNvPr>
          <p:cNvSpPr txBox="1"/>
          <p:nvPr/>
        </p:nvSpPr>
        <p:spPr>
          <a:xfrm>
            <a:off x="15125" y="2640905"/>
            <a:ext cx="2591030" cy="646331"/>
          </a:xfrm>
          <a:prstGeom prst="rect">
            <a:avLst/>
          </a:prstGeom>
          <a:noFill/>
        </p:spPr>
        <p:txBody>
          <a:bodyPr wrap="none" rtlCol="0">
            <a:spAutoFit/>
          </a:bodyPr>
          <a:lstStyle/>
          <a:p>
            <a:r>
              <a:rPr lang="en-US" dirty="0"/>
              <a:t>SDI of 2 is cutoff between</a:t>
            </a:r>
          </a:p>
          <a:p>
            <a:r>
              <a:rPr lang="en-US" dirty="0"/>
              <a:t>low and high groups</a:t>
            </a:r>
          </a:p>
        </p:txBody>
      </p:sp>
      <p:pic>
        <p:nvPicPr>
          <p:cNvPr id="7" name="Picture 2">
            <a:extLst>
              <a:ext uri="{FF2B5EF4-FFF2-40B4-BE49-F238E27FC236}">
                <a16:creationId xmlns:a16="http://schemas.microsoft.com/office/drawing/2014/main" id="{92B5B079-21B3-AAEE-15C7-7B7E43DDFA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1040" y="4709394"/>
            <a:ext cx="3810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3167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reads are consistent across tissue types. Lymph node tissue is the most T cell rich</a:t>
            </a:r>
          </a:p>
        </p:txBody>
      </p:sp>
      <p:pic>
        <p:nvPicPr>
          <p:cNvPr id="4" name="Picture 3">
            <a:extLst>
              <a:ext uri="{FF2B5EF4-FFF2-40B4-BE49-F238E27FC236}">
                <a16:creationId xmlns:a16="http://schemas.microsoft.com/office/drawing/2014/main" id="{604A7397-C9B1-CEC8-929C-E3032154C099}"/>
              </a:ext>
            </a:extLst>
          </p:cNvPr>
          <p:cNvPicPr>
            <a:picLocks noChangeAspect="1"/>
          </p:cNvPicPr>
          <p:nvPr/>
        </p:nvPicPr>
        <p:blipFill>
          <a:blip r:embed="rId3"/>
          <a:stretch>
            <a:fillRect/>
          </a:stretch>
        </p:blipFill>
        <p:spPr>
          <a:xfrm>
            <a:off x="0" y="1768390"/>
            <a:ext cx="12192000" cy="4582452"/>
          </a:xfrm>
          <a:prstGeom prst="rect">
            <a:avLst/>
          </a:prstGeom>
        </p:spPr>
      </p:pic>
    </p:spTree>
    <p:extLst>
      <p:ext uri="{BB962C8B-B14F-4D97-AF65-F5344CB8AC3E}">
        <p14:creationId xmlns:p14="http://schemas.microsoft.com/office/powerpoint/2010/main" val="3092165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normAutofit/>
          </a:bodyPr>
          <a:lstStyle/>
          <a:p>
            <a:r>
              <a:rPr lang="en-US" dirty="0"/>
              <a:t>Fewer </a:t>
            </a:r>
            <a:r>
              <a:rPr lang="en-US" dirty="0" err="1"/>
              <a:t>RNAseq</a:t>
            </a:r>
            <a:r>
              <a:rPr lang="en-US" dirty="0"/>
              <a:t> TCR reads in T cell poor tissue vs. T cell rich tissue</a:t>
            </a:r>
          </a:p>
        </p:txBody>
      </p:sp>
      <p:pic>
        <p:nvPicPr>
          <p:cNvPr id="5" name="Picture 4">
            <a:extLst>
              <a:ext uri="{FF2B5EF4-FFF2-40B4-BE49-F238E27FC236}">
                <a16:creationId xmlns:a16="http://schemas.microsoft.com/office/drawing/2014/main" id="{42AD0398-4A6C-B26E-001E-EEBB1B452950}"/>
              </a:ext>
            </a:extLst>
          </p:cNvPr>
          <p:cNvPicPr>
            <a:picLocks noChangeAspect="1"/>
          </p:cNvPicPr>
          <p:nvPr/>
        </p:nvPicPr>
        <p:blipFill>
          <a:blip r:embed="rId3"/>
          <a:stretch>
            <a:fillRect/>
          </a:stretch>
        </p:blipFill>
        <p:spPr>
          <a:xfrm>
            <a:off x="3400341" y="1189640"/>
            <a:ext cx="5875739" cy="5668360"/>
          </a:xfrm>
          <a:prstGeom prst="rect">
            <a:avLst/>
          </a:prstGeom>
        </p:spPr>
      </p:pic>
    </p:spTree>
    <p:extLst>
      <p:ext uri="{BB962C8B-B14F-4D97-AF65-F5344CB8AC3E}">
        <p14:creationId xmlns:p14="http://schemas.microsoft.com/office/powerpoint/2010/main" val="286200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normAutofit/>
          </a:bodyPr>
          <a:lstStyle/>
          <a:p>
            <a:r>
              <a:rPr lang="en-US" dirty="0" err="1"/>
              <a:t>RNAseq</a:t>
            </a:r>
            <a:r>
              <a:rPr lang="en-US" dirty="0"/>
              <a:t> methods capture most TCR clonotypes unless sample is T cell poor and high SDI (red)</a:t>
            </a:r>
          </a:p>
        </p:txBody>
      </p:sp>
      <p:pic>
        <p:nvPicPr>
          <p:cNvPr id="4" name="Picture 3">
            <a:extLst>
              <a:ext uri="{FF2B5EF4-FFF2-40B4-BE49-F238E27FC236}">
                <a16:creationId xmlns:a16="http://schemas.microsoft.com/office/drawing/2014/main" id="{FF4D973A-784F-6337-B38A-EA278AD1C8DC}"/>
              </a:ext>
            </a:extLst>
          </p:cNvPr>
          <p:cNvPicPr>
            <a:picLocks noChangeAspect="1"/>
          </p:cNvPicPr>
          <p:nvPr/>
        </p:nvPicPr>
        <p:blipFill>
          <a:blip r:embed="rId3"/>
          <a:stretch>
            <a:fillRect/>
          </a:stretch>
        </p:blipFill>
        <p:spPr>
          <a:xfrm>
            <a:off x="5493301" y="1518847"/>
            <a:ext cx="5428699" cy="5339153"/>
          </a:xfrm>
          <a:prstGeom prst="rect">
            <a:avLst/>
          </a:prstGeom>
        </p:spPr>
      </p:pic>
      <p:sp>
        <p:nvSpPr>
          <p:cNvPr id="7" name="Content Placeholder 2">
            <a:extLst>
              <a:ext uri="{FF2B5EF4-FFF2-40B4-BE49-F238E27FC236}">
                <a16:creationId xmlns:a16="http://schemas.microsoft.com/office/drawing/2014/main" id="{2AE10952-A281-B003-D2F4-ECE70F259637}"/>
              </a:ext>
            </a:extLst>
          </p:cNvPr>
          <p:cNvSpPr>
            <a:spLocks noGrp="1"/>
          </p:cNvSpPr>
          <p:nvPr>
            <p:ph idx="1"/>
          </p:nvPr>
        </p:nvSpPr>
        <p:spPr>
          <a:xfrm>
            <a:off x="838200" y="1825625"/>
            <a:ext cx="4058920" cy="4667250"/>
          </a:xfrm>
        </p:spPr>
        <p:txBody>
          <a:bodyPr>
            <a:normAutofit lnSpcReduction="10000"/>
          </a:bodyPr>
          <a:lstStyle/>
          <a:p>
            <a:r>
              <a:rPr lang="en-US" dirty="0"/>
              <a:t>X-axis: </a:t>
            </a:r>
            <a:r>
              <a:rPr lang="en-US" dirty="0" err="1"/>
              <a:t>TCRseq</a:t>
            </a:r>
            <a:r>
              <a:rPr lang="en-US" dirty="0"/>
              <a:t> confirmed clonotypes with frequency Z</a:t>
            </a:r>
          </a:p>
          <a:p>
            <a:r>
              <a:rPr lang="en-US" dirty="0"/>
              <a:t>Y-axis: average fraction of TCR clonotypes assembled by </a:t>
            </a:r>
            <a:r>
              <a:rPr lang="en-US" dirty="0" err="1"/>
              <a:t>RNAseq</a:t>
            </a:r>
            <a:r>
              <a:rPr lang="en-US" dirty="0"/>
              <a:t> methods with clonotype frequency &gt; Z</a:t>
            </a:r>
          </a:p>
          <a:p>
            <a:r>
              <a:rPr lang="en-US" dirty="0"/>
              <a:t>Vertical lines: minimal clonotype frequency above which all clonotypes are captured</a:t>
            </a:r>
          </a:p>
        </p:txBody>
      </p:sp>
    </p:spTree>
    <p:extLst>
      <p:ext uri="{BB962C8B-B14F-4D97-AF65-F5344CB8AC3E}">
        <p14:creationId xmlns:p14="http://schemas.microsoft.com/office/powerpoint/2010/main" val="3806595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4B95EC3-6FEB-21A9-93AE-550BFF576659}"/>
              </a:ext>
            </a:extLst>
          </p:cNvPr>
          <p:cNvPicPr>
            <a:picLocks noChangeAspect="1"/>
          </p:cNvPicPr>
          <p:nvPr/>
        </p:nvPicPr>
        <p:blipFill>
          <a:blip r:embed="rId3"/>
          <a:stretch>
            <a:fillRect/>
          </a:stretch>
        </p:blipFill>
        <p:spPr>
          <a:xfrm>
            <a:off x="4419600" y="1953033"/>
            <a:ext cx="7772400" cy="3868647"/>
          </a:xfrm>
          <a:prstGeom prst="rect">
            <a:avLst/>
          </a:prstGeom>
        </p:spPr>
      </p:pic>
      <p:sp>
        <p:nvSpPr>
          <p:cNvPr id="2" name="Title 1">
            <a:extLst>
              <a:ext uri="{FF2B5EF4-FFF2-40B4-BE49-F238E27FC236}">
                <a16:creationId xmlns:a16="http://schemas.microsoft.com/office/drawing/2014/main" id="{42AA22A6-DF9B-8E3C-9599-902F8ACAD154}"/>
              </a:ext>
            </a:extLst>
          </p:cNvPr>
          <p:cNvSpPr>
            <a:spLocks noGrp="1"/>
          </p:cNvSpPr>
          <p:nvPr>
            <p:ph type="title"/>
          </p:nvPr>
        </p:nvSpPr>
        <p:spPr/>
        <p:txBody>
          <a:bodyPr/>
          <a:lstStyle/>
          <a:p>
            <a:r>
              <a:rPr lang="en-US" dirty="0" err="1"/>
              <a:t>RNAseq</a:t>
            </a:r>
            <a:r>
              <a:rPr lang="en-US" dirty="0"/>
              <a:t> methods able to estimate clonality in T cell rich tissues</a:t>
            </a:r>
          </a:p>
        </p:txBody>
      </p:sp>
      <p:sp>
        <p:nvSpPr>
          <p:cNvPr id="3" name="Content Placeholder 2">
            <a:extLst>
              <a:ext uri="{FF2B5EF4-FFF2-40B4-BE49-F238E27FC236}">
                <a16:creationId xmlns:a16="http://schemas.microsoft.com/office/drawing/2014/main" id="{8B901B4A-B096-96B0-924E-1D82BDE3F029}"/>
              </a:ext>
            </a:extLst>
          </p:cNvPr>
          <p:cNvSpPr>
            <a:spLocks noGrp="1"/>
          </p:cNvSpPr>
          <p:nvPr>
            <p:ph idx="1"/>
          </p:nvPr>
        </p:nvSpPr>
        <p:spPr>
          <a:xfrm>
            <a:off x="838200" y="1825625"/>
            <a:ext cx="3835400" cy="4351338"/>
          </a:xfrm>
        </p:spPr>
        <p:txBody>
          <a:bodyPr/>
          <a:lstStyle/>
          <a:p>
            <a:r>
              <a:rPr lang="en-US" dirty="0"/>
              <a:t>Y-axis: error between </a:t>
            </a:r>
            <a:r>
              <a:rPr lang="en-US" dirty="0" err="1"/>
              <a:t>RNAseq</a:t>
            </a:r>
            <a:r>
              <a:rPr lang="en-US" dirty="0"/>
              <a:t> &amp; </a:t>
            </a:r>
            <a:r>
              <a:rPr lang="en-US" dirty="0" err="1"/>
              <a:t>TCRseq</a:t>
            </a:r>
            <a:r>
              <a:rPr lang="en-US" dirty="0"/>
              <a:t> based SDI or clonality scores</a:t>
            </a:r>
          </a:p>
        </p:txBody>
      </p:sp>
    </p:spTree>
    <p:extLst>
      <p:ext uri="{BB962C8B-B14F-4D97-AF65-F5344CB8AC3E}">
        <p14:creationId xmlns:p14="http://schemas.microsoft.com/office/powerpoint/2010/main" val="6543393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14188</TotalTime>
  <Words>3088</Words>
  <Application>Microsoft Macintosh PowerPoint</Application>
  <PresentationFormat>Widescreen</PresentationFormat>
  <Paragraphs>128</Paragraphs>
  <Slides>23</Slides>
  <Notes>23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23</vt:i4>
      </vt:variant>
    </vt:vector>
  </HeadingPairs>
  <TitlesOfParts>
    <vt:vector size="35" baseType="lpstr">
      <vt:lpstr>-apple-system</vt:lpstr>
      <vt:lpstr>Arial</vt:lpstr>
      <vt:lpstr>Calibri</vt:lpstr>
      <vt:lpstr>Calibri Light</vt:lpstr>
      <vt:lpstr>Harding</vt:lpstr>
      <vt:lpstr>inherit</vt:lpstr>
      <vt:lpstr>Menlo</vt:lpstr>
      <vt:lpstr>Merriweather</vt:lpstr>
      <vt:lpstr>NimbusMonL</vt:lpstr>
      <vt:lpstr>NimbusRomNo9L</vt:lpstr>
      <vt:lpstr>TT Norms Pro</vt:lpstr>
      <vt:lpstr>Office Theme</vt:lpstr>
      <vt:lpstr>Journal club</vt:lpstr>
      <vt:lpstr>Background</vt:lpstr>
      <vt:lpstr>Goal</vt:lpstr>
      <vt:lpstr>Methods</vt:lpstr>
      <vt:lpstr>Distribution of SDIs, clonality scores, T cell fractions across samples</vt:lpstr>
      <vt:lpstr>RNAseq reads are consistent across tissue types. Lymph node tissue is the most T cell rich</vt:lpstr>
      <vt:lpstr>Fewer RNAseq TCR reads in T cell poor tissue vs. T cell rich tissue</vt:lpstr>
      <vt:lpstr>RNAseq methods capture most TCR clonotypes unless sample is T cell poor and high SDI (red)</vt:lpstr>
      <vt:lpstr>RNAseq methods able to estimate clonality in T cell rich tissues</vt:lpstr>
      <vt:lpstr>Great correlation between RNAseq &amp; TCRseq based clonotype frequencies in T cell rich low SDI samples</vt:lpstr>
      <vt:lpstr>Good correlation between RNAseq &amp; TCRseq based clonotype frequencies in T cell poor low SDI samples</vt:lpstr>
      <vt:lpstr>Good correlation between RNAseq &amp; TCRseq based clonotype frequencies in T cell rich high SDI samples</vt:lpstr>
      <vt:lpstr>Okay correlation between RNAseq &amp; TCRseq based clonotype frequencies in T cell poor high SDI samples</vt:lpstr>
      <vt:lpstr>Conclusions</vt:lpstr>
      <vt:lpstr>Applications for us</vt:lpstr>
      <vt:lpstr>Notes from comment to pub:</vt:lpstr>
      <vt:lpstr>MiXCR methods</vt:lpstr>
      <vt:lpstr>IMREP methods</vt:lpstr>
      <vt:lpstr>TRUST4 methods</vt:lpstr>
      <vt:lpstr>CATT methods</vt:lpstr>
      <vt:lpstr>CATT methods continued</vt:lpstr>
      <vt:lpstr>RNAseq methods</vt:lpstr>
      <vt:lpstr>TCRseq methods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2253</cp:revision>
  <dcterms:created xsi:type="dcterms:W3CDTF">2023-09-15T17:40:02Z</dcterms:created>
  <dcterms:modified xsi:type="dcterms:W3CDTF">2024-01-03T22:55:35Z</dcterms:modified>
</cp:coreProperties>
</file>

<file path=docProps/thumbnail.jpeg>
</file>